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7" r:id="rId3"/>
    <p:sldId id="273" r:id="rId4"/>
    <p:sldId id="271" r:id="rId5"/>
    <p:sldId id="274" r:id="rId6"/>
    <p:sldId id="269" r:id="rId7"/>
    <p:sldId id="275" r:id="rId8"/>
    <p:sldId id="266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8C222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38" autoAdjust="0"/>
    <p:restoredTop sz="94434" autoAdjust="0"/>
  </p:normalViewPr>
  <p:slideViewPr>
    <p:cSldViewPr>
      <p:cViewPr varScale="1">
        <p:scale>
          <a:sx n="71" d="100"/>
          <a:sy n="71" d="100"/>
        </p:scale>
        <p:origin x="312" y="60"/>
      </p:cViewPr>
      <p:guideLst>
        <p:guide orient="horz" pos="672"/>
        <p:guide pos="288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>
        <p:scale>
          <a:sx n="100" d="100"/>
          <a:sy n="100" d="100"/>
        </p:scale>
        <p:origin x="1806" y="-12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5520171201235862E-2"/>
          <c:y val="9.1852183249821043E-2"/>
          <c:w val="0.86668461285605491"/>
          <c:h val="0.8565515390121690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FEDER</c:v>
                </c:pt>
              </c:strCache>
            </c:strRef>
          </c:tx>
          <c:dPt>
            <c:idx val="0"/>
            <c:bubble3D val="0"/>
            <c:spPr>
              <a:solidFill>
                <a:srgbClr val="FDC608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1CB8CF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solidFill>
                <a:srgbClr val="15996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solidFill>
                <a:srgbClr val="E3406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solidFill>
                <a:srgbClr val="98C22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solidFill>
                <a:srgbClr val="C1602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5.1538930830967188E-2"/>
                  <c:y val="-0.1212121212121212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7795215942709147E-2"/>
                  <c:y val="4.924242424242437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8718574441289267E-3"/>
                  <c:y val="5.303030303030289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2.272727272727272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8739123612902593E-18"/>
                  <c:y val="-8.712121212121212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8410788275096145E-2"/>
                  <c:y val="-3.409090909090908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Hoja1!$A$2:$A$7</c:f>
              <c:strCache>
                <c:ptCount val="6"/>
                <c:pt idx="0">
                  <c:v>Eje 1</c:v>
                </c:pt>
                <c:pt idx="1">
                  <c:v>Eje 2</c:v>
                </c:pt>
                <c:pt idx="2">
                  <c:v>Eje 3</c:v>
                </c:pt>
                <c:pt idx="3">
                  <c:v>Eje 4</c:v>
                </c:pt>
                <c:pt idx="4">
                  <c:v>Eje 5</c:v>
                </c:pt>
                <c:pt idx="5">
                  <c:v>Eje 6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39.5</c:v>
                </c:pt>
                <c:pt idx="1">
                  <c:v>14.9</c:v>
                </c:pt>
                <c:pt idx="2">
                  <c:v>11.7</c:v>
                </c:pt>
                <c:pt idx="3">
                  <c:v>12.8</c:v>
                </c:pt>
                <c:pt idx="4">
                  <c:v>21.3</c:v>
                </c:pt>
                <c:pt idx="5">
                  <c:v>6.4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07/02/2017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453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rPr lang="es-ES"/>
              <a:pPr/>
              <a:t>07/02/2017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17526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73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981200"/>
            <a:ext cx="5562600" cy="1470025"/>
          </a:xfrm>
        </p:spPr>
        <p:txBody>
          <a:bodyPr anchor="t"/>
          <a:lstStyle>
            <a:lvl1pPr algn="l" eaLnBrk="1" latinLnBrk="0" hangingPunct="1">
              <a:defRPr kumimoji="0" lang="es-ES" b="1" cap="none" baseline="0">
                <a:solidFill>
                  <a:schemeClr val="tx2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4772528" cy="9906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2000" b="1" i="0">
                <a:solidFill>
                  <a:schemeClr val="accent6"/>
                </a:solidFill>
                <a:latin typeface="Open Sans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es-ES_tradnl" smtClean="0"/>
              <a:t>Haga clic para modificar el estilo de subtítulo del patrón</a:t>
            </a:r>
            <a:endParaRPr kumimoji="0" dirty="0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6019800"/>
            <a:ext cx="1752600" cy="56535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3"/>
          <a:srcRect r="20630"/>
          <a:stretch/>
        </p:blipFill>
        <p:spPr>
          <a:xfrm>
            <a:off x="4572001" y="1066800"/>
            <a:ext cx="4572000" cy="5334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475963" y="-152146"/>
            <a:ext cx="2157130" cy="8416311"/>
          </a:xfrm>
        </p:spPr>
        <p:txBody>
          <a:bodyPr vert="eaVert"/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 rot="16200000">
            <a:off x="2621312" y="-216865"/>
            <a:ext cx="3901062" cy="8381685"/>
          </a:xfrm>
        </p:spPr>
        <p:txBody>
          <a:bodyPr vert="eaVert"/>
          <a:lstStyle/>
          <a:p>
            <a:pPr lvl="0" eaLnBrk="1" latinLnBrk="0" hangingPunct="1"/>
            <a:r>
              <a:rPr kumimoji="0" lang="es-ES" dirty="0" smtClean="0"/>
              <a:t> </a:t>
            </a:r>
            <a:endParaRPr kumimoji="0" dirty="0"/>
          </a:p>
          <a:p>
            <a:pPr lvl="1" eaLnBrk="1" latinLnBrk="0" hangingPunct="1"/>
            <a:endParaRPr kumimoji="0" dirty="0"/>
          </a:p>
          <a:p>
            <a:pPr lvl="2" eaLnBrk="1" latinLnBrk="0" hangingPunct="1"/>
            <a:endParaRPr kumimoji="0" dirty="0"/>
          </a:p>
          <a:p>
            <a:pPr lvl="3" eaLnBrk="1" latinLnBrk="0" hangingPunct="1"/>
            <a:endParaRPr kumimoji="0" dirty="0"/>
          </a:p>
          <a:p>
            <a:pPr lvl="4" eaLnBrk="1" latinLnBrk="0" hangingPunct="1"/>
            <a:endParaRPr kumimoji="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endParaRPr kumimoji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340475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07/02/2017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1147092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2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0" y="1995226"/>
            <a:ext cx="9150077" cy="442273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8652" y="2051467"/>
            <a:ext cx="5779199" cy="1362075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 b="1" cap="none" baseline="0">
                <a:solidFill>
                  <a:schemeClr val="bg2"/>
                </a:solidFill>
              </a:defRPr>
            </a:lvl1pPr>
          </a:lstStyle>
          <a:p>
            <a:r>
              <a:rPr kumimoji="0" lang="es-ES" dirty="0"/>
              <a:t>Haga clic para modificar el estilo de título del </a:t>
            </a:r>
            <a:r>
              <a:rPr kumimoji="0" lang="es-ES" dirty="0" smtClean="0"/>
              <a:t>patrón</a:t>
            </a:r>
            <a:endParaRPr kumimoji="0" lang="es-ES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contenido 10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8305800" cy="3200400"/>
          </a:xfrm>
        </p:spPr>
        <p:txBody>
          <a:bodyPr/>
          <a:lstStyle>
            <a:lvl1pPr>
              <a:defRPr sz="2000" b="0" i="0"/>
            </a:lvl1pPr>
            <a:lvl5pPr marL="717550" indent="-268288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07/02/2017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6660602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29" y="2503485"/>
            <a:ext cx="4078377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2503485"/>
            <a:ext cx="4059273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07/02/2017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74716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781" y="2470885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42729" y="3062515"/>
            <a:ext cx="4078377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3062515"/>
            <a:ext cx="4059273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4"/>
          </p:nvPr>
        </p:nvSpPr>
        <p:spPr>
          <a:xfrm>
            <a:off x="4495800" y="2471369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643" y="1494799"/>
            <a:ext cx="2626046" cy="54791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7142" y="1519105"/>
            <a:ext cx="5408313" cy="4607058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643" y="2163206"/>
            <a:ext cx="2626046" cy="3973979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092" y="5080105"/>
            <a:ext cx="8228284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7527" y="1244723"/>
            <a:ext cx="8264390" cy="3780477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169" y="5646843"/>
            <a:ext cx="8120269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07/02/2017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397" y="2743200"/>
            <a:ext cx="8412287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 </a:t>
            </a:r>
          </a:p>
          <a:p>
            <a:pPr lvl="2" eaLnBrk="1" latinLnBrk="0" hangingPunct="1"/>
            <a:r>
              <a:rPr kumimoji="0" lang="en-US" dirty="0" smtClean="0"/>
              <a:t>Second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kumimoji="0" lang="es-ES" sz="1000" b="1" i="0" kern="1200" smtClean="0">
                <a:solidFill>
                  <a:schemeClr val="tx2"/>
                </a:solidFill>
                <a:latin typeface="Open Sans Semibold"/>
                <a:ea typeface="+mn-ea"/>
                <a:cs typeface="Open Sans"/>
              </a:defRPr>
            </a:lvl1pPr>
          </a:lstStyle>
          <a:p>
            <a:fld id="{757B281C-5159-4971-8228-52B9A72E9ED2}" type="datetimeFigureOut">
              <a:rPr lang="es-ES" smtClean="0"/>
              <a:pPr/>
              <a:t>07/02/2017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 b="1" i="0">
                <a:solidFill>
                  <a:schemeClr val="tx2"/>
                </a:solidFill>
                <a:latin typeface="Open Sans Semibold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000" b="1" i="0">
                <a:solidFill>
                  <a:schemeClr val="tx2"/>
                </a:solidFill>
                <a:latin typeface="Open Sans Semibold"/>
                <a:cs typeface="Open Sans"/>
              </a:defRPr>
            </a:lvl1pPr>
          </a:lstStyle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7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81" y="381000"/>
            <a:ext cx="2645664" cy="12252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5" r:id="rId4"/>
    <p:sldLayoutId id="2147483652" r:id="rId5"/>
    <p:sldLayoutId id="2147483664" r:id="rId6"/>
    <p:sldLayoutId id="2147483653" r:id="rId7"/>
    <p:sldLayoutId id="2147483656" r:id="rId8"/>
    <p:sldLayoutId id="2147483657" r:id="rId9"/>
    <p:sldLayoutId id="2147483658" r:id="rId10"/>
    <p:sldLayoutId id="2147483659" r:id="rId11"/>
    <p:sldLayoutId id="2147483654" r:id="rId12"/>
    <p:sldLayoutId id="2147483655" r:id="rId13"/>
    <p:sldLayoutId id="2147483663" r:id="rId14"/>
    <p:sldLayoutId id="2147483666" r:id="rId15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600" b="1" i="0" kern="1200">
          <a:solidFill>
            <a:schemeClr val="tx2"/>
          </a:solidFill>
          <a:latin typeface="Open Sans Semibold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2400" kern="1200">
          <a:solidFill>
            <a:schemeClr val="tx1"/>
          </a:solidFill>
          <a:latin typeface="Open Sans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3pPr>
      <a:lvl4pPr marL="468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Eje prioritario 5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81000" y="3810000"/>
            <a:ext cx="4772528" cy="990600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0884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vertical 3"/>
          <p:cNvSpPr>
            <a:spLocks noGrp="1"/>
          </p:cNvSpPr>
          <p:nvPr>
            <p:ph type="body" orient="vert" idx="1"/>
          </p:nvPr>
        </p:nvSpPr>
        <p:spPr>
          <a:xfrm rot="16200000">
            <a:off x="2957151" y="366666"/>
            <a:ext cx="3194755" cy="8416311"/>
          </a:xfrm>
        </p:spPr>
        <p:txBody>
          <a:bodyPr/>
          <a:lstStyle/>
          <a:p>
            <a:r>
              <a:rPr lang="es-ES" dirty="0"/>
              <a:t>Porque el espacio Sudoe cuenta con una marcada ruralidad, una gran biodiversidad y un riquísimo patrimonio natural y cultural que necesita ser protegido y puesto en valor para contribuir al desarrollo local sostenible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¿Por qué?</a:t>
            </a:r>
            <a:endParaRPr lang="es-ES" dirty="0"/>
          </a:p>
        </p:txBody>
      </p:sp>
      <p:sp>
        <p:nvSpPr>
          <p:cNvPr id="7" name="Rectángulo redondeado 6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98C2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98C222"/>
                </a:solidFill>
              </a:rPr>
              <a:t>Sección 1 del Programa de Cooperación 2014-2020</a:t>
            </a:r>
            <a:endParaRPr lang="es-ES" b="1" dirty="0">
              <a:solidFill>
                <a:srgbClr val="98C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7047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vertical 5"/>
          <p:cNvSpPr>
            <a:spLocks noGrp="1"/>
          </p:cNvSpPr>
          <p:nvPr>
            <p:ph type="body" orient="vert" idx="1"/>
          </p:nvPr>
        </p:nvSpPr>
        <p:spPr>
          <a:xfrm rot="16200000">
            <a:off x="5048516" y="2427552"/>
            <a:ext cx="2827866" cy="3916362"/>
          </a:xfrm>
        </p:spPr>
        <p:txBody>
          <a:bodyPr/>
          <a:lstStyle/>
          <a:p>
            <a:r>
              <a:rPr lang="es-ES" dirty="0" smtClean="0"/>
              <a:t>Presupuesto primera convocatoria: 8,6M€</a:t>
            </a:r>
          </a:p>
          <a:p>
            <a:endParaRPr lang="es-ES" dirty="0" smtClean="0"/>
          </a:p>
          <a:p>
            <a:r>
              <a:rPr lang="es-ES" dirty="0" smtClean="0"/>
              <a:t>Presupuesto segunda convocatoria: 6M€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351368" y="1905000"/>
            <a:ext cx="8305800" cy="914400"/>
          </a:xfrm>
        </p:spPr>
        <p:txBody>
          <a:bodyPr>
            <a:normAutofit/>
          </a:bodyPr>
          <a:lstStyle/>
          <a:p>
            <a:pPr lvl="0" algn="ctr"/>
            <a:r>
              <a:rPr lang="es-ES" sz="2400" dirty="0"/>
              <a:t>PROTEGER EL MEDIO AMBIENTE Y PROMOVER LA EFICACIA DE LOS RECURSOS </a:t>
            </a:r>
          </a:p>
        </p:txBody>
      </p:sp>
      <p:graphicFrame>
        <p:nvGraphicFramePr>
          <p:cNvPr id="5" name="Marcador de contenid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0824760"/>
              </p:ext>
            </p:extLst>
          </p:nvPr>
        </p:nvGraphicFramePr>
        <p:xfrm>
          <a:off x="609600" y="2743200"/>
          <a:ext cx="3696235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ángulo redondeado 7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98C2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98C222"/>
                </a:solidFill>
              </a:rPr>
              <a:t>Sección 1 del Programa de Cooperación 2014-2020</a:t>
            </a:r>
            <a:endParaRPr lang="es-ES" b="1" dirty="0">
              <a:solidFill>
                <a:srgbClr val="98C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4498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609600"/>
          </a:xfrm>
        </p:spPr>
        <p:txBody>
          <a:bodyPr/>
          <a:lstStyle/>
          <a:p>
            <a:r>
              <a:rPr lang="es-ES" dirty="0" smtClean="0"/>
              <a:t>Objetivos específicos – Eje prioritario 5</a:t>
            </a:r>
            <a:endParaRPr lang="es-ES" dirty="0"/>
          </a:p>
        </p:txBody>
      </p:sp>
      <p:sp>
        <p:nvSpPr>
          <p:cNvPr id="4" name="Título 1"/>
          <p:cNvSpPr>
            <a:spLocks noGrp="1"/>
          </p:cNvSpPr>
          <p:nvPr/>
        </p:nvSpPr>
        <p:spPr>
          <a:xfrm>
            <a:off x="381447" y="2743200"/>
            <a:ext cx="7848153" cy="978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55600">
              <a:spcAft>
                <a:spcPct val="35000"/>
              </a:spcAft>
            </a:pPr>
            <a:r>
              <a:rPr lang="es-ES" sz="2400" dirty="0" smtClean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OE1 </a:t>
            </a:r>
            <a:r>
              <a:rPr lang="es-ES" sz="2400" dirty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: Mejorar los métodos de gestión del patrimonio natural y cultural común mediante la puesta en marcha de redes y la experimentación </a:t>
            </a:r>
            <a:r>
              <a:rPr lang="es-ES" sz="2400" dirty="0" smtClean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conjunta</a:t>
            </a:r>
            <a:endParaRPr lang="es-ES" sz="2400" dirty="0">
              <a:solidFill>
                <a:sysClr val="windowText" lastClr="0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381447" y="3886200"/>
            <a:ext cx="807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>
                <a:solidFill>
                  <a:sysClr val="windowText" lastClr="000000"/>
                </a:solidFill>
                <a:latin typeface="Calibri Light" panose="020F0302020204030204" pitchFamily="34" charset="0"/>
                <a:ea typeface="+mj-ea"/>
                <a:cs typeface="Arial" panose="020B0604020202020204" pitchFamily="34" charset="0"/>
              </a:rPr>
              <a:t>OE 2: Reforzar la cooperación de los gestores  de espacios  naturales del </a:t>
            </a:r>
            <a:r>
              <a:rPr lang="es-ES" sz="2400" dirty="0" smtClean="0">
                <a:solidFill>
                  <a:sysClr val="windowText" lastClr="000000"/>
                </a:solidFill>
                <a:latin typeface="Calibri Light" panose="020F0302020204030204" pitchFamily="34" charset="0"/>
                <a:ea typeface="+mj-ea"/>
                <a:cs typeface="Arial" panose="020B0604020202020204" pitchFamily="34" charset="0"/>
              </a:rPr>
              <a:t>Sudoe </a:t>
            </a:r>
            <a:r>
              <a:rPr lang="es-ES" sz="2400" dirty="0">
                <a:solidFill>
                  <a:sysClr val="windowText" lastClr="000000"/>
                </a:solidFill>
                <a:latin typeface="Calibri Light" panose="020F0302020204030204" pitchFamily="34" charset="0"/>
                <a:ea typeface="+mj-ea"/>
                <a:cs typeface="Arial" panose="020B0604020202020204" pitchFamily="34" charset="0"/>
              </a:rPr>
              <a:t>a través del desarrollo y la aplicación de métodos conjuntos</a:t>
            </a:r>
            <a:endParaRPr lang="fr-FR" sz="2400" dirty="0">
              <a:solidFill>
                <a:sysClr val="windowText" lastClr="000000"/>
              </a:solidFill>
              <a:latin typeface="Calibri Light" panose="020F030202020403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98C2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98C222"/>
                </a:solidFill>
              </a:rPr>
              <a:t>Sección </a:t>
            </a:r>
            <a:r>
              <a:rPr lang="es-ES" b="1" dirty="0" smtClean="0">
                <a:solidFill>
                  <a:srgbClr val="98C222"/>
                </a:solidFill>
              </a:rPr>
              <a:t>2 </a:t>
            </a:r>
            <a:r>
              <a:rPr lang="es-ES" b="1" dirty="0" smtClean="0">
                <a:solidFill>
                  <a:srgbClr val="98C222"/>
                </a:solidFill>
              </a:rPr>
              <a:t>del Programa de Cooperación 2014-2020</a:t>
            </a:r>
            <a:endParaRPr lang="es-ES" b="1" dirty="0">
              <a:solidFill>
                <a:srgbClr val="98C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7666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89580564"/>
              </p:ext>
            </p:extLst>
          </p:nvPr>
        </p:nvGraphicFramePr>
        <p:xfrm>
          <a:off x="381000" y="2514600"/>
          <a:ext cx="8305800" cy="41148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905000"/>
                <a:gridCol w="838200"/>
                <a:gridCol w="914400"/>
                <a:gridCol w="46482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Indicadores</a:t>
                      </a:r>
                      <a:r>
                        <a:rPr lang="es-ES" baseline="0" dirty="0" smtClean="0"/>
                        <a:t> de productividad</a:t>
                      </a:r>
                      <a:endParaRPr lang="es-ES" dirty="0"/>
                    </a:p>
                  </a:txBody>
                  <a:tcPr anchor="ctr">
                    <a:solidFill>
                      <a:srgbClr val="98C22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Hitos 2018</a:t>
                      </a:r>
                      <a:endParaRPr lang="es-ES" dirty="0"/>
                    </a:p>
                  </a:txBody>
                  <a:tcPr anchor="ctr">
                    <a:solidFill>
                      <a:srgbClr val="98C22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Meta 2023</a:t>
                      </a:r>
                      <a:endParaRPr lang="es-ES" dirty="0"/>
                    </a:p>
                  </a:txBody>
                  <a:tcPr anchor="ctr">
                    <a:solidFill>
                      <a:srgbClr val="98C22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Se esperan proyectos que contribuyan a</a:t>
                      </a:r>
                      <a:endParaRPr lang="es-ES" dirty="0"/>
                    </a:p>
                  </a:txBody>
                  <a:tcPr anchor="ctr">
                    <a:solidFill>
                      <a:srgbClr val="98C222"/>
                    </a:solidFill>
                  </a:tcPr>
                </a:tc>
              </a:tr>
              <a:tr h="979955"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/>
                        <a:t>Número de lugares apoyados - valorizados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15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dirty="0" smtClean="0"/>
                        <a:t>Fomento de estrategias de desarrollo sostenible.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dirty="0" smtClean="0"/>
                        <a:t>Mejora del conocimiento del patrimonio.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dirty="0" smtClean="0"/>
                        <a:t>Promoción del patrimonio.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dirty="0" smtClean="0"/>
                        <a:t>Valorización económica de los productos Sudoe.</a:t>
                      </a:r>
                    </a:p>
                  </a:txBody>
                  <a:tcPr anchor="ctr"/>
                </a:tc>
              </a:tr>
              <a:tr h="979955"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/>
                        <a:t>Número de herramientas y modelos desarrollados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12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dirty="0" smtClean="0"/>
                        <a:t>Estrategias conjuntas de protección y restauración.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dirty="0" smtClean="0"/>
                        <a:t>Mejora de conocimientos.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dirty="0" smtClean="0"/>
                        <a:t>Creación de herramientas de trabajo.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dirty="0" smtClean="0"/>
                        <a:t>Proyectos piloto.</a:t>
                      </a:r>
                    </a:p>
                    <a:p>
                      <a:pPr algn="l"/>
                      <a:endParaRPr lang="es-E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533400"/>
          </a:xfrm>
        </p:spPr>
        <p:txBody>
          <a:bodyPr/>
          <a:lstStyle/>
          <a:p>
            <a:r>
              <a:rPr lang="es-ES" dirty="0" smtClean="0"/>
              <a:t>Indicadores de Productividad</a:t>
            </a:r>
            <a:endParaRPr lang="es-ES" dirty="0"/>
          </a:p>
        </p:txBody>
      </p:sp>
      <p:sp>
        <p:nvSpPr>
          <p:cNvPr id="5" name="Rectángulo redondeado 4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98C2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98C222"/>
                </a:solidFill>
              </a:rPr>
              <a:t>Sección </a:t>
            </a:r>
            <a:r>
              <a:rPr lang="es-ES" b="1" dirty="0" smtClean="0">
                <a:solidFill>
                  <a:srgbClr val="98C222"/>
                </a:solidFill>
              </a:rPr>
              <a:t>2 </a:t>
            </a:r>
            <a:r>
              <a:rPr lang="es-ES" b="1" dirty="0" smtClean="0">
                <a:solidFill>
                  <a:srgbClr val="98C222"/>
                </a:solidFill>
              </a:rPr>
              <a:t>del Programa de Cooperación 2014-2020</a:t>
            </a:r>
            <a:endParaRPr lang="es-ES" b="1" dirty="0">
              <a:solidFill>
                <a:srgbClr val="98C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1219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vertical 3"/>
          <p:cNvSpPr>
            <a:spLocks noGrp="1"/>
          </p:cNvSpPr>
          <p:nvPr>
            <p:ph type="body" orient="vert" idx="1"/>
          </p:nvPr>
        </p:nvSpPr>
        <p:spPr>
          <a:xfrm rot="16200000">
            <a:off x="2878289" y="-17316"/>
            <a:ext cx="3505200" cy="856902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 smtClean="0"/>
              <a:t>Programa </a:t>
            </a:r>
            <a:r>
              <a:rPr lang="es-ES" dirty="0"/>
              <a:t>FEADER:  Actividades locales.</a:t>
            </a:r>
            <a:endParaRPr lang="es-E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 smtClean="0"/>
              <a:t>FEDER Regional: </a:t>
            </a:r>
            <a:r>
              <a:rPr lang="es-ES" dirty="0"/>
              <a:t> Actividades locales.</a:t>
            </a:r>
            <a:endParaRPr lang="es-E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 smtClean="0"/>
              <a:t>Una fuente de financiación para actividades habituales de las entidades.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 smtClean="0"/>
              <a:t>Un Programa gestionado directamente por la 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 smtClean="0"/>
              <a:t>Un Programa de financiación a la excelencia investigadora y/o científica.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 que no es el Programa Sudoe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434835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467" y="2209800"/>
            <a:ext cx="2973866" cy="3981621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52400" y="1600200"/>
            <a:ext cx="8839200" cy="685799"/>
          </a:xfrm>
        </p:spPr>
        <p:txBody>
          <a:bodyPr/>
          <a:lstStyle/>
          <a:p>
            <a:r>
              <a:rPr lang="es-ES" dirty="0" smtClean="0"/>
              <a:t>¿El programa Sudoe es el adecuado para su proyecto?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375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411288" cy="533400"/>
          </a:xfrm>
        </p:spPr>
        <p:txBody>
          <a:bodyPr>
            <a:normAutofit/>
          </a:bodyPr>
          <a:lstStyle/>
          <a:p>
            <a:r>
              <a:rPr lang="es-ES" dirty="0" smtClean="0"/>
              <a:t>Gracias por su atención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071206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_Sudoe3">
  <a:themeElements>
    <a:clrScheme name="Sudoe">
      <a:dk1>
        <a:sysClr val="windowText" lastClr="000000"/>
      </a:dk1>
      <a:lt1>
        <a:sysClr val="window" lastClr="FFFFFF"/>
      </a:lt1>
      <a:dk2>
        <a:srgbClr val="002087"/>
      </a:dk2>
      <a:lt2>
        <a:srgbClr val="EEECE1"/>
      </a:lt2>
      <a:accent1>
        <a:srgbClr val="FCBC0D"/>
      </a:accent1>
      <a:accent2>
        <a:srgbClr val="198A4E"/>
      </a:accent2>
      <a:accent3>
        <a:srgbClr val="DA2750"/>
      </a:accent3>
      <a:accent4>
        <a:srgbClr val="88B91A"/>
      </a:accent4>
      <a:accent5>
        <a:srgbClr val="1FABC4"/>
      </a:accent5>
      <a:accent6>
        <a:srgbClr val="B24B1B"/>
      </a:accent6>
      <a:hlink>
        <a:srgbClr val="002087"/>
      </a:hlink>
      <a:folHlink>
        <a:srgbClr val="8E9CDF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Presentación_Sudoe3.potx</Template>
  <TotalTime>0</TotalTime>
  <Words>305</Words>
  <Application>Microsoft Office PowerPoint</Application>
  <PresentationFormat>Presentación en pantalla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Open Sans Semibold</vt:lpstr>
      <vt:lpstr>Presentación_Sudoe3</vt:lpstr>
      <vt:lpstr>Eje prioritario 5</vt:lpstr>
      <vt:lpstr>¿Por qué?</vt:lpstr>
      <vt:lpstr>PROTEGER EL MEDIO AMBIENTE Y PROMOVER LA EFICACIA DE LOS RECURSOS </vt:lpstr>
      <vt:lpstr>Objetivos específicos – Eje prioritario 5</vt:lpstr>
      <vt:lpstr>Indicadores de Productividad</vt:lpstr>
      <vt:lpstr>Lo que no es el Programa Sudoe</vt:lpstr>
      <vt:lpstr>¿El programa Sudoe es el adecuado para su proyecto?</vt:lpstr>
      <vt:lpstr>Gracias por su atención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2017-02-07T14:56:13Z</dcterms:modified>
</cp:coreProperties>
</file>