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8C222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38" autoAdjust="0"/>
    <p:restoredTop sz="94434" autoAdjust="0"/>
  </p:normalViewPr>
  <p:slideViewPr>
    <p:cSldViewPr>
      <p:cViewPr varScale="1">
        <p:scale>
          <a:sx n="71" d="100"/>
          <a:sy n="71" d="100"/>
        </p:scale>
        <p:origin x="1044" y="60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Eixo 1</c:v>
                </c:pt>
                <c:pt idx="1">
                  <c:v>Eixo 2</c:v>
                </c:pt>
                <c:pt idx="2">
                  <c:v>Eixo 3</c:v>
                </c:pt>
                <c:pt idx="3">
                  <c:v>Eixo 4</c:v>
                </c:pt>
                <c:pt idx="4">
                  <c:v>Eixo 5</c:v>
                </c:pt>
                <c:pt idx="5">
                  <c:v>Eixo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Eixo</a:t>
            </a:r>
            <a:r>
              <a:rPr lang="es-ES" dirty="0" smtClean="0"/>
              <a:t> </a:t>
            </a:r>
            <a:r>
              <a:rPr lang="es-ES" dirty="0" err="1" smtClean="0"/>
              <a:t>prioritário</a:t>
            </a:r>
            <a:r>
              <a:rPr lang="es-ES" dirty="0" smtClean="0"/>
              <a:t> </a:t>
            </a:r>
            <a:r>
              <a:rPr lang="es-ES" dirty="0" smtClean="0"/>
              <a:t>5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pt-BR" dirty="0"/>
              <a:t>Porque o espaço </a:t>
            </a:r>
            <a:r>
              <a:rPr lang="pt-BR" dirty="0" err="1"/>
              <a:t>Sudoe</a:t>
            </a:r>
            <a:r>
              <a:rPr lang="pt-BR" dirty="0"/>
              <a:t> conta com uma marcada ruralidade, uma biodiversidade grande, e um património natural e cultural muito rico que necessita ser protegido e posto em valor para contribuir ao desenvolvimento local sustentável.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Porqué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98C222"/>
                </a:solidFill>
              </a:rPr>
              <a:t>Secção</a:t>
            </a:r>
            <a:r>
              <a:rPr lang="es-ES" b="1" dirty="0" smtClean="0">
                <a:solidFill>
                  <a:srgbClr val="98C222"/>
                </a:solidFill>
              </a:rPr>
              <a:t> 1 do </a:t>
            </a:r>
            <a:r>
              <a:rPr lang="es-ES" b="1" dirty="0" smtClean="0">
                <a:solidFill>
                  <a:srgbClr val="98C222"/>
                </a:solidFill>
              </a:rPr>
              <a:t>Programa de </a:t>
            </a:r>
            <a:r>
              <a:rPr lang="es-ES" b="1" dirty="0" err="1" smtClean="0">
                <a:solidFill>
                  <a:srgbClr val="98C222"/>
                </a:solidFill>
              </a:rPr>
              <a:t>Cooperação</a:t>
            </a:r>
            <a:r>
              <a:rPr lang="es-ES" b="1" dirty="0" smtClean="0">
                <a:solidFill>
                  <a:srgbClr val="98C222"/>
                </a:solidFill>
              </a:rPr>
              <a:t> </a:t>
            </a:r>
            <a:r>
              <a:rPr lang="es-ES" b="1" dirty="0" smtClean="0">
                <a:solidFill>
                  <a:srgbClr val="98C222"/>
                </a:solidFill>
              </a:rPr>
              <a:t>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/>
          <a:lstStyle/>
          <a:p>
            <a:r>
              <a:rPr lang="es-ES" dirty="0" err="1"/>
              <a:t>Orçamento</a:t>
            </a:r>
            <a:r>
              <a:rPr lang="es-ES" dirty="0"/>
              <a:t> </a:t>
            </a:r>
            <a:r>
              <a:rPr lang="es-ES" dirty="0" err="1"/>
              <a:t>primeira</a:t>
            </a:r>
            <a:r>
              <a:rPr lang="es-ES" dirty="0"/>
              <a:t> </a:t>
            </a:r>
            <a:r>
              <a:rPr lang="es-ES" dirty="0" err="1"/>
              <a:t>convocatória</a:t>
            </a:r>
            <a:r>
              <a:rPr lang="es-ES" dirty="0"/>
              <a:t>: </a:t>
            </a:r>
            <a:r>
              <a:rPr lang="es-ES" dirty="0" smtClean="0"/>
              <a:t>8,6M€</a:t>
            </a:r>
          </a:p>
          <a:p>
            <a:endParaRPr lang="es-ES" dirty="0" smtClean="0"/>
          </a:p>
          <a:p>
            <a:r>
              <a:rPr lang="es-ES" dirty="0" err="1"/>
              <a:t>Orçamento</a:t>
            </a:r>
            <a:r>
              <a:rPr lang="es-ES" dirty="0"/>
              <a:t> </a:t>
            </a:r>
            <a:r>
              <a:rPr lang="es-ES" dirty="0" smtClean="0"/>
              <a:t>segunda </a:t>
            </a:r>
            <a:r>
              <a:rPr lang="es-ES" dirty="0" err="1" smtClean="0"/>
              <a:t>convocatória</a:t>
            </a:r>
            <a:r>
              <a:rPr lang="es-ES" dirty="0"/>
              <a:t>: </a:t>
            </a:r>
            <a:r>
              <a:rPr lang="es-ES" dirty="0" smtClean="0"/>
              <a:t>6M€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pt-BR" sz="2400" dirty="0" smtClean="0"/>
              <a:t>PROTEGER O MEIO AMBIENTE E PROMOVER A EFICÁCIA  DE RECURSOS</a:t>
            </a:r>
            <a:endParaRPr lang="es-ES" sz="24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98C222"/>
                </a:solidFill>
              </a:rPr>
              <a:t>Secção</a:t>
            </a:r>
            <a:r>
              <a:rPr lang="es-ES" b="1" dirty="0" smtClean="0">
                <a:solidFill>
                  <a:srgbClr val="98C222"/>
                </a:solidFill>
              </a:rPr>
              <a:t> 1 do </a:t>
            </a:r>
            <a:r>
              <a:rPr lang="es-ES" b="1" dirty="0" smtClean="0">
                <a:solidFill>
                  <a:srgbClr val="98C222"/>
                </a:solidFill>
              </a:rPr>
              <a:t>Programa de </a:t>
            </a:r>
            <a:r>
              <a:rPr lang="es-ES" b="1" dirty="0" err="1" smtClean="0">
                <a:solidFill>
                  <a:srgbClr val="98C222"/>
                </a:solidFill>
              </a:rPr>
              <a:t>Cooperação</a:t>
            </a:r>
            <a:r>
              <a:rPr lang="es-ES" b="1" dirty="0" smtClean="0">
                <a:solidFill>
                  <a:srgbClr val="98C222"/>
                </a:solidFill>
              </a:rPr>
              <a:t> </a:t>
            </a:r>
            <a:r>
              <a:rPr lang="es-ES" b="1" dirty="0" smtClean="0">
                <a:solidFill>
                  <a:srgbClr val="98C222"/>
                </a:solidFill>
              </a:rPr>
              <a:t>2014-2020</a:t>
            </a:r>
            <a:endParaRPr lang="es-ES" b="1" dirty="0">
              <a:solidFill>
                <a:srgbClr val="98C222"/>
              </a:solidFill>
            </a:endParaRPr>
          </a:p>
        </p:txBody>
      </p:sp>
      <p:graphicFrame>
        <p:nvGraphicFramePr>
          <p:cNvPr id="9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250450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/>
          <a:lstStyle/>
          <a:p>
            <a:r>
              <a:rPr lang="es-ES" dirty="0" smtClean="0"/>
              <a:t>Objetivos específicos – </a:t>
            </a:r>
            <a:r>
              <a:rPr lang="es-ES" dirty="0" err="1" smtClean="0"/>
              <a:t>Eixo</a:t>
            </a:r>
            <a:r>
              <a:rPr lang="es-ES" dirty="0" smtClean="0"/>
              <a:t> </a:t>
            </a:r>
            <a:r>
              <a:rPr lang="es-ES" dirty="0" err="1" smtClean="0"/>
              <a:t>prioritário</a:t>
            </a:r>
            <a:r>
              <a:rPr lang="es-ES" dirty="0" smtClean="0"/>
              <a:t> </a:t>
            </a:r>
            <a:r>
              <a:rPr lang="es-ES" dirty="0" smtClean="0"/>
              <a:t>5</a:t>
            </a:r>
            <a:endParaRPr lang="es-ES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743200"/>
            <a:ext cx="7848153" cy="978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5600">
              <a:spcAft>
                <a:spcPct val="35000"/>
              </a:spcAft>
            </a:pP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OE1 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Melhorar os métodos de gestão do património natural e </a:t>
            </a:r>
            <a:r>
              <a:rPr lang="pt-BR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cultural comum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mediante redes e experimentação conjunta.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381447" y="3886200"/>
            <a:ext cx="807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OE 2: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Reforçar a cooperação dos gestores dos espaços naturais do </a:t>
            </a:r>
            <a:r>
              <a:rPr lang="pt-BR" sz="2400" dirty="0" err="1" smtClean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Sudoe</a:t>
            </a:r>
            <a:r>
              <a:rPr lang="pt-BR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 através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Arial" panose="020B0604020202020204" pitchFamily="34" charset="0"/>
              </a:rPr>
              <a:t>de métodos partilhados.</a:t>
            </a:r>
            <a:endParaRPr lang="fr-FR" sz="2400" dirty="0">
              <a:solidFill>
                <a:sysClr val="windowText" lastClr="000000"/>
              </a:solidFill>
              <a:latin typeface="Calibri Light" panose="020F030202020403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98C222"/>
                </a:solidFill>
              </a:rPr>
              <a:t>Secção</a:t>
            </a:r>
            <a:r>
              <a:rPr lang="es-ES" b="1" dirty="0" smtClean="0">
                <a:solidFill>
                  <a:srgbClr val="98C222"/>
                </a:solidFill>
              </a:rPr>
              <a:t> 2 do </a:t>
            </a:r>
            <a:r>
              <a:rPr lang="es-ES" b="1" dirty="0" smtClean="0">
                <a:solidFill>
                  <a:srgbClr val="98C222"/>
                </a:solidFill>
              </a:rPr>
              <a:t>Programa de </a:t>
            </a:r>
            <a:r>
              <a:rPr lang="es-ES" b="1" dirty="0" err="1" smtClean="0">
                <a:solidFill>
                  <a:srgbClr val="98C222"/>
                </a:solidFill>
              </a:rPr>
              <a:t>Cooperação</a:t>
            </a:r>
            <a:r>
              <a:rPr lang="es-ES" b="1" dirty="0" smtClean="0">
                <a:solidFill>
                  <a:srgbClr val="98C222"/>
                </a:solidFill>
              </a:rPr>
              <a:t> </a:t>
            </a:r>
            <a:r>
              <a:rPr lang="es-ES" b="1" dirty="0" smtClean="0">
                <a:solidFill>
                  <a:srgbClr val="98C222"/>
                </a:solidFill>
              </a:rPr>
              <a:t>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404095"/>
              </p:ext>
            </p:extLst>
          </p:nvPr>
        </p:nvGraphicFramePr>
        <p:xfrm>
          <a:off x="381000" y="2514600"/>
          <a:ext cx="8305800" cy="43281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676400"/>
                <a:gridCol w="1066800"/>
                <a:gridCol w="1066800"/>
                <a:gridCol w="44958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Indicadores</a:t>
                      </a:r>
                      <a:r>
                        <a:rPr lang="pt-BR" sz="1600" baseline="0" noProof="0" dirty="0" smtClean="0"/>
                        <a:t> de realização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Objetivo 2018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Objetivo 2023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Esperam-se projetos que contribuam a: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Número de locais apoiados/ valorizados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50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err="1" smtClean="0"/>
                        <a:t>Estratégias</a:t>
                      </a:r>
                      <a:r>
                        <a:rPr lang="es-ES" dirty="0" smtClean="0"/>
                        <a:t> de </a:t>
                      </a:r>
                      <a:r>
                        <a:rPr lang="es-ES" dirty="0" err="1" smtClean="0"/>
                        <a:t>desenvolvimento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sustentável</a:t>
                      </a:r>
                      <a:r>
                        <a:rPr lang="es-ES" dirty="0" smtClean="0"/>
                        <a:t>.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BR" dirty="0" smtClean="0"/>
                        <a:t>Melhoria do conhecimento do património</a:t>
                      </a:r>
                      <a:r>
                        <a:rPr lang="es-ES" dirty="0" smtClean="0"/>
                        <a:t>.</a:t>
                      </a:r>
                      <a:endParaRPr lang="es-ES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BR" dirty="0" smtClean="0"/>
                        <a:t>Promoção do património</a:t>
                      </a:r>
                      <a:r>
                        <a:rPr lang="es-ES" dirty="0" smtClean="0"/>
                        <a:t>.</a:t>
                      </a:r>
                      <a:endParaRPr lang="es-ES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err="1" smtClean="0"/>
                        <a:t>Valorização</a:t>
                      </a:r>
                      <a:r>
                        <a:rPr lang="es-ES" dirty="0" smtClean="0"/>
                        <a:t> económica dos </a:t>
                      </a:r>
                      <a:r>
                        <a:rPr lang="es-ES" dirty="0" err="1" smtClean="0"/>
                        <a:t>produtos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Sudoe</a:t>
                      </a:r>
                      <a:r>
                        <a:rPr lang="es-ES" dirty="0" smtClean="0"/>
                        <a:t>.</a:t>
                      </a:r>
                    </a:p>
                  </a:txBody>
                  <a:tcPr anchor="ctr"/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pt-BR" dirty="0" smtClean="0"/>
                        <a:t>Número de ferramentas e modelos desenvolvidos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12</a:t>
                      </a:r>
                      <a:endParaRPr lang="es-E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BR" dirty="0" smtClean="0"/>
                        <a:t>Estratégias conjuntas de proteção e restauração </a:t>
                      </a:r>
                      <a:r>
                        <a:rPr lang="es-ES" dirty="0" smtClean="0"/>
                        <a:t>.</a:t>
                      </a:r>
                      <a:endParaRPr lang="es-ES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err="1" smtClean="0"/>
                        <a:t>Melhoria</a:t>
                      </a:r>
                      <a:r>
                        <a:rPr lang="es-ES" dirty="0" smtClean="0"/>
                        <a:t> dos </a:t>
                      </a:r>
                      <a:r>
                        <a:rPr lang="es-ES" dirty="0" err="1" smtClean="0"/>
                        <a:t>conhecimentos</a:t>
                      </a:r>
                      <a:r>
                        <a:rPr lang="es-ES" dirty="0" smtClean="0"/>
                        <a:t>.</a:t>
                      </a:r>
                      <a:endParaRPr lang="es-ES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BR" dirty="0" smtClean="0"/>
                        <a:t>Criação de ferramentas de trabalhos</a:t>
                      </a:r>
                      <a:r>
                        <a:rPr lang="es-ES" dirty="0" smtClean="0"/>
                        <a:t>.</a:t>
                      </a:r>
                      <a:endParaRPr lang="es-ES" dirty="0" smtClean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s-ES" dirty="0" err="1" smtClean="0"/>
                        <a:t>Projetos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smtClean="0"/>
                        <a:t>piloto.</a:t>
                      </a:r>
                    </a:p>
                    <a:p>
                      <a:pPr algn="l"/>
                      <a:endParaRPr lang="es-E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533400"/>
          </a:xfrm>
        </p:spPr>
        <p:txBody>
          <a:bodyPr/>
          <a:lstStyle/>
          <a:p>
            <a:r>
              <a:rPr lang="es-ES" dirty="0" smtClean="0"/>
              <a:t>Indicadores de </a:t>
            </a:r>
            <a:r>
              <a:rPr lang="es-ES" dirty="0" err="1" smtClean="0"/>
              <a:t>Realização</a:t>
            </a:r>
            <a:endParaRPr lang="es-ES" dirty="0"/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98C222"/>
                </a:solidFill>
              </a:rPr>
              <a:t>Secção</a:t>
            </a:r>
            <a:r>
              <a:rPr lang="es-ES" b="1" dirty="0" smtClean="0">
                <a:solidFill>
                  <a:srgbClr val="98C222"/>
                </a:solidFill>
              </a:rPr>
              <a:t> 2 do </a:t>
            </a:r>
            <a:r>
              <a:rPr lang="es-ES" b="1" dirty="0" smtClean="0">
                <a:solidFill>
                  <a:srgbClr val="98C222"/>
                </a:solidFill>
              </a:rPr>
              <a:t>Programa de </a:t>
            </a:r>
            <a:r>
              <a:rPr lang="es-ES" b="1" dirty="0" err="1" smtClean="0">
                <a:solidFill>
                  <a:srgbClr val="98C222"/>
                </a:solidFill>
              </a:rPr>
              <a:t>Cooperação</a:t>
            </a:r>
            <a:r>
              <a:rPr lang="es-ES" b="1" dirty="0" smtClean="0">
                <a:solidFill>
                  <a:srgbClr val="98C222"/>
                </a:solidFill>
              </a:rPr>
              <a:t> </a:t>
            </a:r>
            <a:r>
              <a:rPr lang="es-ES" b="1" dirty="0" smtClean="0">
                <a:solidFill>
                  <a:srgbClr val="98C222"/>
                </a:solidFill>
              </a:rPr>
              <a:t>2014-2020</a:t>
            </a:r>
            <a:endParaRPr lang="es-ES" b="1" dirty="0">
              <a:solidFill>
                <a:srgbClr val="98C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Programa FEADER:  Atividades locais.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FEDER Regional:  Atividades locais.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Uma fonte de financiamento para atividades habituais das entidades.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 Programa gerido diretamente pela 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 Programa de financiamento meramente de investigação e/ou científico.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 Programa </a:t>
            </a:r>
            <a:r>
              <a:rPr lang="es-ES" dirty="0" err="1" smtClean="0"/>
              <a:t>Sudoe</a:t>
            </a:r>
            <a:r>
              <a:rPr lang="es-ES" dirty="0" smtClean="0"/>
              <a:t> </a:t>
            </a:r>
            <a:r>
              <a:rPr lang="es-ES" dirty="0" err="1" smtClean="0"/>
              <a:t>não</a:t>
            </a:r>
            <a:r>
              <a:rPr lang="es-ES" dirty="0" smtClean="0"/>
              <a:t> é: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35191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>
            <a:normAutofit/>
          </a:bodyPr>
          <a:lstStyle/>
          <a:p>
            <a:r>
              <a:rPr lang="es-ES" dirty="0" smtClean="0"/>
              <a:t>O P</a:t>
            </a:r>
            <a:r>
              <a:rPr lang="es-ES" dirty="0" smtClean="0"/>
              <a:t>rograma </a:t>
            </a:r>
            <a:r>
              <a:rPr lang="es-ES" dirty="0" err="1" smtClean="0"/>
              <a:t>Sudoe</a:t>
            </a:r>
            <a:r>
              <a:rPr lang="es-ES" dirty="0" smtClean="0"/>
              <a:t> </a:t>
            </a:r>
            <a:r>
              <a:rPr lang="es-ES" dirty="0" smtClean="0"/>
              <a:t>é o </a:t>
            </a:r>
            <a:r>
              <a:rPr lang="es-ES" dirty="0" err="1" smtClean="0"/>
              <a:t>adequado</a:t>
            </a:r>
            <a:r>
              <a:rPr lang="es-ES" dirty="0" smtClean="0"/>
              <a:t> </a:t>
            </a:r>
            <a:r>
              <a:rPr lang="es-ES" dirty="0" smtClean="0"/>
              <a:t>para </a:t>
            </a:r>
            <a:r>
              <a:rPr lang="es-ES" dirty="0" smtClean="0"/>
              <a:t>o </a:t>
            </a:r>
            <a:r>
              <a:rPr lang="es-ES" dirty="0" err="1" smtClean="0"/>
              <a:t>seu</a:t>
            </a:r>
            <a:r>
              <a:rPr lang="es-ES" dirty="0" smtClean="0"/>
              <a:t> </a:t>
            </a:r>
            <a:r>
              <a:rPr lang="es-ES" dirty="0" err="1" smtClean="0"/>
              <a:t>projeto</a:t>
            </a:r>
            <a:r>
              <a:rPr lang="es-ES" dirty="0" smtClean="0"/>
              <a:t>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53809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err="1" smtClean="0"/>
              <a:t>Obrigado</a:t>
            </a:r>
            <a:r>
              <a:rPr lang="es-ES" dirty="0" smtClean="0"/>
              <a:t> pela </a:t>
            </a:r>
            <a:r>
              <a:rPr lang="es-ES" dirty="0" err="1" smtClean="0"/>
              <a:t>sua</a:t>
            </a:r>
            <a:r>
              <a:rPr lang="es-ES" dirty="0" smtClean="0"/>
              <a:t> </a:t>
            </a:r>
            <a:r>
              <a:rPr lang="es-ES" dirty="0" err="1" smtClean="0"/>
              <a:t>atenção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7991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286</Words>
  <Application>Microsoft Office PowerPoint</Application>
  <PresentationFormat>Presentación en pantalla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Eixo prioritário 5</vt:lpstr>
      <vt:lpstr>Porqué?</vt:lpstr>
      <vt:lpstr>PROTEGER O MEIO AMBIENTE E PROMOVER A EFICÁCIA  DE RECURSOS</vt:lpstr>
      <vt:lpstr>Objetivos específicos – Eixo prioritário 5</vt:lpstr>
      <vt:lpstr>Indicadores de Realização</vt:lpstr>
      <vt:lpstr>O Programa Sudoe não é:</vt:lpstr>
      <vt:lpstr>O Programa Sudoe é o adequado para o seu projeto?</vt:lpstr>
      <vt:lpstr>Obrigado pela sua atenção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2017-02-13T18:15:09Z</dcterms:modified>
</cp:coreProperties>
</file>