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7" r:id="rId3"/>
    <p:sldId id="273" r:id="rId4"/>
    <p:sldId id="271" r:id="rId5"/>
    <p:sldId id="274" r:id="rId6"/>
    <p:sldId id="269" r:id="rId7"/>
    <p:sldId id="275" r:id="rId8"/>
    <p:sldId id="266" r:id="rId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72">
          <p15:clr>
            <a:srgbClr val="A4A3A4"/>
          </p15:clr>
        </p15:guide>
        <p15:guide id="2" pos="288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DC608"/>
    <a:srgbClr val="FFCC00"/>
    <a:srgbClr val="F4ED62"/>
    <a:srgbClr val="F0E628"/>
    <a:srgbClr val="635F07"/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38" autoAdjust="0"/>
    <p:restoredTop sz="94434" autoAdjust="0"/>
  </p:normalViewPr>
  <p:slideViewPr>
    <p:cSldViewPr>
      <p:cViewPr varScale="1">
        <p:scale>
          <a:sx n="71" d="100"/>
          <a:sy n="71" d="100"/>
        </p:scale>
        <p:origin x="1044" y="60"/>
      </p:cViewPr>
      <p:guideLst>
        <p:guide orient="horz" pos="672"/>
        <p:guide pos="288"/>
        <p:guide orient="horz"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>
        <p:scale>
          <a:sx n="100" d="100"/>
          <a:sy n="100" d="100"/>
        </p:scale>
        <p:origin x="1806" y="-12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5520171201235862E-2"/>
          <c:y val="9.1852183249821043E-2"/>
          <c:w val="0.86668461285605491"/>
          <c:h val="0.85655153901216907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FEDER</c:v>
                </c:pt>
              </c:strCache>
            </c:strRef>
          </c:tx>
          <c:dPt>
            <c:idx val="0"/>
            <c:bubble3D val="0"/>
            <c:spPr>
              <a:solidFill>
                <a:srgbClr val="FDC608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solidFill>
                <a:srgbClr val="1CB8CF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solidFill>
                <a:srgbClr val="159961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solidFill>
                <a:srgbClr val="E34063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4"/>
            <c:bubble3D val="0"/>
            <c:spPr>
              <a:solidFill>
                <a:srgbClr val="98C222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5"/>
            <c:bubble3D val="0"/>
            <c:spPr>
              <a:solidFill>
                <a:srgbClr val="C16023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dLbl>
              <c:idx val="0"/>
              <c:layout>
                <c:manualLayout>
                  <c:x val="-5.1538930830967188E-2"/>
                  <c:y val="-0.1212121212121212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7795215942709147E-2"/>
                  <c:y val="4.924242424242437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6.8718574441289267E-3"/>
                  <c:y val="5.303030303030289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"/>
                  <c:y val="-2.272727272727272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7.8739123612902593E-18"/>
                  <c:y val="-8.712121212121212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5.8410788275096145E-2"/>
                  <c:y val="-3.409090909090908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Hoja1!$A$2:$A$7</c:f>
              <c:strCache>
                <c:ptCount val="6"/>
                <c:pt idx="0">
                  <c:v>Eixo 1</c:v>
                </c:pt>
                <c:pt idx="1">
                  <c:v>Eixo 2</c:v>
                </c:pt>
                <c:pt idx="2">
                  <c:v>Eixo 3</c:v>
                </c:pt>
                <c:pt idx="3">
                  <c:v>Eixo 4</c:v>
                </c:pt>
                <c:pt idx="4">
                  <c:v>Eixo 5</c:v>
                </c:pt>
                <c:pt idx="5">
                  <c:v>Eixo 6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39.5</c:v>
                </c:pt>
                <c:pt idx="1">
                  <c:v>14.9</c:v>
                </c:pt>
                <c:pt idx="2">
                  <c:v>11.7</c:v>
                </c:pt>
                <c:pt idx="3">
                  <c:v>12.8</c:v>
                </c:pt>
                <c:pt idx="4">
                  <c:v>21.3</c:v>
                </c:pt>
                <c:pt idx="5">
                  <c:v>6.4</c:v>
                </c:pt>
              </c:numCache>
            </c:numRef>
          </c:val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es-ES" sz="1200"/>
            </a:lvl1pPr>
          </a:lstStyle>
          <a:p>
            <a:endParaRPr lang="es-E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es-ES" sz="1200"/>
            </a:lvl1pPr>
          </a:lstStyle>
          <a:p>
            <a:fld id="{D83FDC75-7F73-4A4A-A77C-09AADF00E0EA}" type="datetimeFigureOut">
              <a:rPr lang="es-ES" smtClean="0"/>
              <a:pPr/>
              <a:t>13/02/2017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es-ES" sz="1200"/>
            </a:lvl1pPr>
          </a:lstStyle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es-ES" sz="1200"/>
            </a:lvl1pPr>
          </a:lstStyle>
          <a:p>
            <a:fld id="{459226BF-1F13-42D3-80DC-373E7ADD1EBC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604536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es-ES" sz="1200"/>
            </a:lvl1pPr>
          </a:lstStyle>
          <a:p>
            <a:fld id="{48AEF76B-3757-4A0B-AF93-28494465C1DD}" type="datetimeFigureOut">
              <a:rPr lang="es-ES"/>
              <a:pPr/>
              <a:t>13/02/2017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3600" y="17526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es-ES" sz="1200"/>
            </a:lvl1pPr>
          </a:lstStyle>
          <a:p>
            <a:fld id="{75693FD4-8F83-4EF7-AC3F-0DC0388986B0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4737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1000" y="1981200"/>
            <a:ext cx="5562600" cy="1470025"/>
          </a:xfrm>
        </p:spPr>
        <p:txBody>
          <a:bodyPr anchor="t"/>
          <a:lstStyle>
            <a:lvl1pPr algn="l" eaLnBrk="1" latinLnBrk="0" hangingPunct="1">
              <a:defRPr kumimoji="0" lang="es-ES" b="1" cap="none" baseline="0">
                <a:solidFill>
                  <a:schemeClr val="tx2"/>
                </a:solidFill>
              </a:defRPr>
            </a:lvl1pPr>
          </a:lstStyle>
          <a:p>
            <a:r>
              <a:rPr kumimoji="0" lang="es-ES" dirty="0" smtClean="0"/>
              <a:t>Haga clic para modificar el estilo de título del patrón</a:t>
            </a:r>
            <a:endParaRPr kumimoji="0"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895600"/>
            <a:ext cx="4772528" cy="990600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es-ES" sz="2000" b="1" i="0">
                <a:solidFill>
                  <a:schemeClr val="accent6"/>
                </a:solidFill>
                <a:latin typeface="Open Sans"/>
              </a:defRPr>
            </a:lvl1pPr>
            <a:lvl2pPr marL="4572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eaLnBrk="1" latinLnBrk="0" hangingPunct="1"/>
            <a:r>
              <a:rPr kumimoji="0" lang="es-ES_tradnl" smtClean="0"/>
              <a:t>Haga clic para modificar el estilo de subtítulo del patrón</a:t>
            </a:r>
            <a:endParaRPr kumimoji="0" dirty="0"/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6019800"/>
            <a:ext cx="1752600" cy="565354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 userDrawn="1"/>
        </p:nvPicPr>
        <p:blipFill rotWithShape="1">
          <a:blip r:embed="rId3"/>
          <a:srcRect r="20630"/>
          <a:stretch/>
        </p:blipFill>
        <p:spPr>
          <a:xfrm>
            <a:off x="4572001" y="1066800"/>
            <a:ext cx="4572000" cy="53340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43" y="149352"/>
            <a:ext cx="2645664" cy="1225296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3475963" y="-152146"/>
            <a:ext cx="2157130" cy="8416311"/>
          </a:xfrm>
        </p:spPr>
        <p:txBody>
          <a:bodyPr vert="eaVert"/>
          <a:lstStyle/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13/02/2017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13/02/2017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 rot="16200000">
            <a:off x="2621312" y="-216865"/>
            <a:ext cx="3901062" cy="8381685"/>
          </a:xfrm>
        </p:spPr>
        <p:txBody>
          <a:bodyPr vert="eaVert"/>
          <a:lstStyle/>
          <a:p>
            <a:pPr lvl="0" eaLnBrk="1" latinLnBrk="0" hangingPunct="1"/>
            <a:r>
              <a:rPr kumimoji="0" lang="es-ES" dirty="0" smtClean="0"/>
              <a:t> </a:t>
            </a:r>
            <a:endParaRPr kumimoji="0" dirty="0"/>
          </a:p>
          <a:p>
            <a:pPr lvl="1" eaLnBrk="1" latinLnBrk="0" hangingPunct="1"/>
            <a:endParaRPr kumimoji="0" dirty="0"/>
          </a:p>
          <a:p>
            <a:pPr lvl="2" eaLnBrk="1" latinLnBrk="0" hangingPunct="1"/>
            <a:endParaRPr kumimoji="0" dirty="0"/>
          </a:p>
          <a:p>
            <a:pPr lvl="3" eaLnBrk="1" latinLnBrk="0" hangingPunct="1"/>
            <a:endParaRPr kumimoji="0" dirty="0"/>
          </a:p>
          <a:p>
            <a:pPr lvl="4" eaLnBrk="1" latinLnBrk="0" hangingPunct="1"/>
            <a:endParaRPr kumimoji="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endParaRPr kumimoji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29400" y="6340475"/>
            <a:ext cx="2133600" cy="365125"/>
          </a:xfrm>
        </p:spPr>
        <p:txBody>
          <a:bodyPr/>
          <a:lstStyle/>
          <a:p>
            <a:fld id="{757B281C-5159-4971-8228-52B9A72E9ED2}" type="datetimeFigureOut">
              <a:rPr kumimoji="0" lang="es-ES"/>
              <a:pPr/>
              <a:t>13/02/2017</a:t>
            </a:fld>
            <a:endParaRPr kumimoji="0"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13/02/2017</a:t>
            </a:fld>
            <a:endParaRPr kumimoji="0"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olo el fon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s-ES" smtClean="0"/>
              <a:pPr/>
              <a:t>13/02/2017</a:t>
            </a:fld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81147092"/>
      </p:ext>
    </p:extLst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13/02/2017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pic>
        <p:nvPicPr>
          <p:cNvPr id="13" name="Imagen 12"/>
          <p:cNvPicPr>
            <a:picLocks noChangeAspect="1"/>
          </p:cNvPicPr>
          <p:nvPr userDrawn="1"/>
        </p:nvPicPr>
        <p:blipFill rotWithShape="1">
          <a:blip r:embed="rId2"/>
          <a:srcRect t="76752"/>
          <a:stretch/>
        </p:blipFill>
        <p:spPr>
          <a:xfrm>
            <a:off x="457200" y="6453720"/>
            <a:ext cx="1752600" cy="131434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0" y="1995226"/>
            <a:ext cx="9150077" cy="442273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8652" y="2051467"/>
            <a:ext cx="5779199" cy="1362075"/>
          </a:xfrm>
        </p:spPr>
        <p:txBody>
          <a:bodyPr anchor="t" anchorCtr="0">
            <a:normAutofit/>
          </a:bodyPr>
          <a:lstStyle>
            <a:lvl1pPr algn="l" eaLnBrk="1" latinLnBrk="0" hangingPunct="1">
              <a:defRPr kumimoji="0" lang="es-ES" sz="2400" b="1" cap="none" baseline="0">
                <a:solidFill>
                  <a:schemeClr val="bg2"/>
                </a:solidFill>
              </a:defRPr>
            </a:lvl1pPr>
          </a:lstStyle>
          <a:p>
            <a:r>
              <a:rPr kumimoji="0" lang="es-ES" dirty="0"/>
              <a:t>Haga clic para modificar el estilo de título del </a:t>
            </a:r>
            <a:r>
              <a:rPr kumimoji="0" lang="es-ES" dirty="0" smtClean="0"/>
              <a:t>patrón</a:t>
            </a:r>
            <a:endParaRPr kumimoji="0" lang="es-ES" dirty="0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43" y="149352"/>
            <a:ext cx="2645664" cy="1225296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contenido 10"/>
          <p:cNvSpPr>
            <a:spLocks noGrp="1"/>
          </p:cNvSpPr>
          <p:nvPr>
            <p:ph sz="quarter" idx="13"/>
          </p:nvPr>
        </p:nvSpPr>
        <p:spPr>
          <a:xfrm>
            <a:off x="381000" y="2514600"/>
            <a:ext cx="8305800" cy="3200400"/>
          </a:xfrm>
        </p:spPr>
        <p:txBody>
          <a:bodyPr/>
          <a:lstStyle>
            <a:lvl1pPr>
              <a:defRPr sz="2000" b="0" i="0"/>
            </a:lvl1pPr>
            <a:lvl5pPr marL="717550" indent="-268288"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s-ES" smtClean="0"/>
              <a:pPr/>
              <a:t>13/02/2017</a:t>
            </a:fld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76660602"/>
      </p:ext>
    </p:extLst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729" y="2503485"/>
            <a:ext cx="4078377" cy="3840298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0489" y="2503485"/>
            <a:ext cx="4059273" cy="3840298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13/02/2017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43" y="149352"/>
            <a:ext cx="2645664" cy="1225296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s-ES" smtClean="0"/>
              <a:pPr/>
              <a:t>13/02/2017</a:t>
            </a:fld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7747164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eaLnBrk="1" latinLnBrk="0" hangingPunct="1">
              <a:defRPr kumimoji="0" lang="es-ES"/>
            </a:lvl1pPr>
          </a:lstStyle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7781" y="2470885"/>
            <a:ext cx="4071819" cy="639762"/>
          </a:xfrm>
        </p:spPr>
        <p:txBody>
          <a:bodyPr anchor="t" anchorCtr="0">
            <a:normAutofit/>
          </a:bodyPr>
          <a:lstStyle>
            <a:lvl1pPr marL="0" indent="0" eaLnBrk="1" latinLnBrk="0" hangingPunct="1">
              <a:buNone/>
              <a:defRPr kumimoji="0" lang="es-ES" sz="1800" b="1">
                <a:solidFill>
                  <a:schemeClr val="accent6"/>
                </a:solidFill>
              </a:defRPr>
            </a:lvl1pPr>
            <a:lvl2pPr marL="457200" indent="0" eaLnBrk="1" latinLnBrk="0" hangingPunct="1">
              <a:buNone/>
              <a:defRPr kumimoji="0" lang="es-ES" sz="2000" b="1"/>
            </a:lvl2pPr>
            <a:lvl3pPr marL="914400" indent="0" eaLnBrk="1" latinLnBrk="0" hangingPunct="1">
              <a:buNone/>
              <a:defRPr kumimoji="0" lang="es-ES" sz="1800" b="1"/>
            </a:lvl3pPr>
            <a:lvl4pPr marL="1371600" indent="0" eaLnBrk="1" latinLnBrk="0" hangingPunct="1">
              <a:buNone/>
              <a:defRPr kumimoji="0" lang="es-ES" sz="1600" b="1"/>
            </a:lvl4pPr>
            <a:lvl5pPr marL="1828800" indent="0" eaLnBrk="1" latinLnBrk="0" hangingPunct="1">
              <a:buNone/>
              <a:defRPr kumimoji="0" lang="es-ES" sz="1600" b="1"/>
            </a:lvl5pPr>
            <a:lvl6pPr marL="2286000" indent="0" eaLnBrk="1" latinLnBrk="0" hangingPunct="1">
              <a:buNone/>
              <a:defRPr kumimoji="0" lang="es-ES" sz="1600" b="1"/>
            </a:lvl6pPr>
            <a:lvl7pPr marL="2743200" indent="0" eaLnBrk="1" latinLnBrk="0" hangingPunct="1">
              <a:buNone/>
              <a:defRPr kumimoji="0" lang="es-ES" sz="1600" b="1"/>
            </a:lvl7pPr>
            <a:lvl8pPr marL="3200400" indent="0" eaLnBrk="1" latinLnBrk="0" hangingPunct="1">
              <a:buNone/>
              <a:defRPr kumimoji="0" lang="es-ES" sz="1600" b="1"/>
            </a:lvl8pPr>
            <a:lvl9pPr marL="3657600" indent="0" eaLnBrk="1" latinLnBrk="0" hangingPunct="1">
              <a:buNone/>
              <a:defRPr kumimoji="0" lang="es-ES" sz="1600" b="1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13/02/2017</a:t>
            </a:fld>
            <a:endParaRPr kumimoji="0"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42729" y="3062515"/>
            <a:ext cx="4078377" cy="3281267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4630489" y="3062515"/>
            <a:ext cx="4059273" cy="3281267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4"/>
          </p:nvPr>
        </p:nvSpPr>
        <p:spPr>
          <a:xfrm>
            <a:off x="4495800" y="2471369"/>
            <a:ext cx="4071819" cy="639762"/>
          </a:xfrm>
        </p:spPr>
        <p:txBody>
          <a:bodyPr anchor="t" anchorCtr="0">
            <a:normAutofit/>
          </a:bodyPr>
          <a:lstStyle>
            <a:lvl1pPr marL="0" indent="0" eaLnBrk="1" latinLnBrk="0" hangingPunct="1">
              <a:buNone/>
              <a:defRPr kumimoji="0" lang="es-ES" sz="1800" b="1">
                <a:solidFill>
                  <a:schemeClr val="accent6"/>
                </a:solidFill>
              </a:defRPr>
            </a:lvl1pPr>
            <a:lvl2pPr marL="457200" indent="0" eaLnBrk="1" latinLnBrk="0" hangingPunct="1">
              <a:buNone/>
              <a:defRPr kumimoji="0" lang="es-ES" sz="2000" b="1"/>
            </a:lvl2pPr>
            <a:lvl3pPr marL="914400" indent="0" eaLnBrk="1" latinLnBrk="0" hangingPunct="1">
              <a:buNone/>
              <a:defRPr kumimoji="0" lang="es-ES" sz="1800" b="1"/>
            </a:lvl3pPr>
            <a:lvl4pPr marL="1371600" indent="0" eaLnBrk="1" latinLnBrk="0" hangingPunct="1">
              <a:buNone/>
              <a:defRPr kumimoji="0" lang="es-ES" sz="1600" b="1"/>
            </a:lvl4pPr>
            <a:lvl5pPr marL="1828800" indent="0" eaLnBrk="1" latinLnBrk="0" hangingPunct="1">
              <a:buNone/>
              <a:defRPr kumimoji="0" lang="es-ES" sz="1600" b="1"/>
            </a:lvl5pPr>
            <a:lvl6pPr marL="2286000" indent="0" eaLnBrk="1" latinLnBrk="0" hangingPunct="1">
              <a:buNone/>
              <a:defRPr kumimoji="0" lang="es-ES" sz="1600" b="1"/>
            </a:lvl6pPr>
            <a:lvl7pPr marL="2743200" indent="0" eaLnBrk="1" latinLnBrk="0" hangingPunct="1">
              <a:buNone/>
              <a:defRPr kumimoji="0" lang="es-ES" sz="1600" b="1"/>
            </a:lvl7pPr>
            <a:lvl8pPr marL="3200400" indent="0" eaLnBrk="1" latinLnBrk="0" hangingPunct="1">
              <a:buNone/>
              <a:defRPr kumimoji="0" lang="es-ES" sz="1600" b="1"/>
            </a:lvl8pPr>
            <a:lvl9pPr marL="3657600" indent="0" eaLnBrk="1" latinLnBrk="0" hangingPunct="1">
              <a:buNone/>
              <a:defRPr kumimoji="0" lang="es-ES" sz="1600" b="1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643" y="1494799"/>
            <a:ext cx="2626046" cy="547918"/>
          </a:xfrm>
        </p:spPr>
        <p:txBody>
          <a:bodyPr anchor="b"/>
          <a:lstStyle>
            <a:lvl1pPr algn="l" eaLnBrk="1" latinLnBrk="0" hangingPunct="1">
              <a:defRPr kumimoji="0" lang="es-ES" sz="2000" b="1"/>
            </a:lvl1pPr>
          </a:lstStyle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57142" y="1519105"/>
            <a:ext cx="5408313" cy="4607058"/>
          </a:xfrm>
        </p:spPr>
        <p:txBody>
          <a:bodyPr/>
          <a:lstStyle>
            <a:lvl1pPr eaLnBrk="1" latinLnBrk="0" hangingPunct="1">
              <a:defRPr kumimoji="0" lang="es-ES" sz="3200"/>
            </a:lvl1pPr>
            <a:lvl2pPr eaLnBrk="1" latinLnBrk="0" hangingPunct="1">
              <a:defRPr kumimoji="0" lang="es-ES" sz="2800"/>
            </a:lvl2pPr>
            <a:lvl3pPr eaLnBrk="1" latinLnBrk="0" hangingPunct="1">
              <a:defRPr kumimoji="0" lang="es-ES" sz="2400"/>
            </a:lvl3pPr>
            <a:lvl4pPr eaLnBrk="1" latinLnBrk="0" hangingPunct="1">
              <a:defRPr kumimoji="0" lang="es-ES" sz="2000"/>
            </a:lvl4pPr>
            <a:lvl5pPr eaLnBrk="1" latinLnBrk="0" hangingPunct="1">
              <a:defRPr kumimoji="0" lang="es-ES" sz="2000"/>
            </a:lvl5pPr>
            <a:lvl6pPr eaLnBrk="1" latinLnBrk="0" hangingPunct="1">
              <a:defRPr kumimoji="0" lang="es-ES" sz="2000"/>
            </a:lvl6pPr>
            <a:lvl7pPr eaLnBrk="1" latinLnBrk="0" hangingPunct="1">
              <a:defRPr kumimoji="0" lang="es-ES" sz="2000"/>
            </a:lvl7pPr>
            <a:lvl8pPr eaLnBrk="1" latinLnBrk="0" hangingPunct="1">
              <a:defRPr kumimoji="0" lang="es-ES" sz="2000"/>
            </a:lvl8pPr>
            <a:lvl9pPr eaLnBrk="1" latinLnBrk="0" hangingPunct="1">
              <a:defRPr kumimoji="0" lang="es-ES" sz="20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7643" y="2163206"/>
            <a:ext cx="2626046" cy="3973979"/>
          </a:xfrm>
        </p:spPr>
        <p:txBody>
          <a:bodyPr/>
          <a:lstStyle>
            <a:lvl1pPr marL="0" indent="0" eaLnBrk="1" latinLnBrk="0" hangingPunct="1">
              <a:buNone/>
              <a:defRPr kumimoji="0" lang="es-ES" sz="1400"/>
            </a:lvl1pPr>
            <a:lvl2pPr marL="457200" indent="0" eaLnBrk="1" latinLnBrk="0" hangingPunct="1">
              <a:buNone/>
              <a:defRPr kumimoji="0" lang="es-ES" sz="1200"/>
            </a:lvl2pPr>
            <a:lvl3pPr marL="914400" indent="0" eaLnBrk="1" latinLnBrk="0" hangingPunct="1">
              <a:buNone/>
              <a:defRPr kumimoji="0" lang="es-ES" sz="1000"/>
            </a:lvl3pPr>
            <a:lvl4pPr marL="1371600" indent="0" eaLnBrk="1" latinLnBrk="0" hangingPunct="1">
              <a:buNone/>
              <a:defRPr kumimoji="0" lang="es-ES" sz="900"/>
            </a:lvl4pPr>
            <a:lvl5pPr marL="1828800" indent="0" eaLnBrk="1" latinLnBrk="0" hangingPunct="1">
              <a:buNone/>
              <a:defRPr kumimoji="0" lang="es-ES" sz="900"/>
            </a:lvl5pPr>
            <a:lvl6pPr marL="2286000" indent="0" eaLnBrk="1" latinLnBrk="0" hangingPunct="1">
              <a:buNone/>
              <a:defRPr kumimoji="0" lang="es-ES" sz="900"/>
            </a:lvl6pPr>
            <a:lvl7pPr marL="2743200" indent="0" eaLnBrk="1" latinLnBrk="0" hangingPunct="1">
              <a:buNone/>
              <a:defRPr kumimoji="0" lang="es-ES" sz="900"/>
            </a:lvl7pPr>
            <a:lvl8pPr marL="3200400" indent="0" eaLnBrk="1" latinLnBrk="0" hangingPunct="1">
              <a:buNone/>
              <a:defRPr kumimoji="0" lang="es-ES" sz="900"/>
            </a:lvl8pPr>
            <a:lvl9pPr marL="3657600" indent="0" eaLnBrk="1" latinLnBrk="0" hangingPunct="1">
              <a:buNone/>
              <a:defRPr kumimoji="0" lang="es-ES" sz="9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13/02/2017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092" y="5080105"/>
            <a:ext cx="8228284" cy="566738"/>
          </a:xfrm>
        </p:spPr>
        <p:txBody>
          <a:bodyPr anchor="b"/>
          <a:lstStyle>
            <a:lvl1pPr algn="l" eaLnBrk="1" latinLnBrk="0" hangingPunct="1">
              <a:defRPr kumimoji="0" lang="es-ES" sz="2000" b="1"/>
            </a:lvl1pPr>
          </a:lstStyle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7527" y="1244723"/>
            <a:ext cx="8264390" cy="3780477"/>
          </a:xfrm>
        </p:spPr>
        <p:txBody>
          <a:bodyPr/>
          <a:lstStyle>
            <a:lvl1pPr marL="0" indent="0" eaLnBrk="1" latinLnBrk="0" hangingPunct="1">
              <a:buNone/>
              <a:defRPr kumimoji="0" lang="es-ES" sz="3200"/>
            </a:lvl1pPr>
            <a:lvl2pPr marL="457200" indent="0" eaLnBrk="1" latinLnBrk="0" hangingPunct="1">
              <a:buNone/>
              <a:defRPr kumimoji="0" lang="es-ES" sz="2800"/>
            </a:lvl2pPr>
            <a:lvl3pPr marL="914400" indent="0" eaLnBrk="1" latinLnBrk="0" hangingPunct="1">
              <a:buNone/>
              <a:defRPr kumimoji="0" lang="es-ES" sz="2400"/>
            </a:lvl3pPr>
            <a:lvl4pPr marL="1371600" indent="0" eaLnBrk="1" latinLnBrk="0" hangingPunct="1">
              <a:buNone/>
              <a:defRPr kumimoji="0" lang="es-ES" sz="2000"/>
            </a:lvl4pPr>
            <a:lvl5pPr marL="1828800" indent="0" eaLnBrk="1" latinLnBrk="0" hangingPunct="1">
              <a:buNone/>
              <a:defRPr kumimoji="0" lang="es-ES" sz="2000"/>
            </a:lvl5pPr>
            <a:lvl6pPr marL="2286000" indent="0" eaLnBrk="1" latinLnBrk="0" hangingPunct="1">
              <a:buNone/>
              <a:defRPr kumimoji="0" lang="es-ES" sz="2000"/>
            </a:lvl6pPr>
            <a:lvl7pPr marL="2743200" indent="0" eaLnBrk="1" latinLnBrk="0" hangingPunct="1">
              <a:buNone/>
              <a:defRPr kumimoji="0" lang="es-ES" sz="2000"/>
            </a:lvl7pPr>
            <a:lvl8pPr marL="3200400" indent="0" eaLnBrk="1" latinLnBrk="0" hangingPunct="1">
              <a:buNone/>
              <a:defRPr kumimoji="0" lang="es-ES" sz="2000"/>
            </a:lvl8pPr>
            <a:lvl9pPr marL="3657600" indent="0" eaLnBrk="1" latinLnBrk="0" hangingPunct="1">
              <a:buNone/>
              <a:defRPr kumimoji="0" lang="es-ES" sz="2000"/>
            </a:lvl9pPr>
          </a:lstStyle>
          <a:p>
            <a:pPr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169" y="5646843"/>
            <a:ext cx="8120269" cy="804862"/>
          </a:xfrm>
        </p:spPr>
        <p:txBody>
          <a:bodyPr/>
          <a:lstStyle>
            <a:lvl1pPr marL="0" indent="0" eaLnBrk="1" latinLnBrk="0" hangingPunct="1">
              <a:buNone/>
              <a:defRPr kumimoji="0" lang="es-ES" sz="1400"/>
            </a:lvl1pPr>
            <a:lvl2pPr marL="457200" indent="0" eaLnBrk="1" latinLnBrk="0" hangingPunct="1">
              <a:buNone/>
              <a:defRPr kumimoji="0" lang="es-ES" sz="1200"/>
            </a:lvl2pPr>
            <a:lvl3pPr marL="914400" indent="0" eaLnBrk="1" latinLnBrk="0" hangingPunct="1">
              <a:buNone/>
              <a:defRPr kumimoji="0" lang="es-ES" sz="1000"/>
            </a:lvl3pPr>
            <a:lvl4pPr marL="1371600" indent="0" eaLnBrk="1" latinLnBrk="0" hangingPunct="1">
              <a:buNone/>
              <a:defRPr kumimoji="0" lang="es-ES" sz="900"/>
            </a:lvl4pPr>
            <a:lvl5pPr marL="1828800" indent="0" eaLnBrk="1" latinLnBrk="0" hangingPunct="1">
              <a:buNone/>
              <a:defRPr kumimoji="0" lang="es-ES" sz="900"/>
            </a:lvl5pPr>
            <a:lvl6pPr marL="2286000" indent="0" eaLnBrk="1" latinLnBrk="0" hangingPunct="1">
              <a:buNone/>
              <a:defRPr kumimoji="0" lang="es-ES" sz="900"/>
            </a:lvl6pPr>
            <a:lvl7pPr marL="2743200" indent="0" eaLnBrk="1" latinLnBrk="0" hangingPunct="1">
              <a:buNone/>
              <a:defRPr kumimoji="0" lang="es-ES" sz="900"/>
            </a:lvl7pPr>
            <a:lvl8pPr marL="3200400" indent="0" eaLnBrk="1" latinLnBrk="0" hangingPunct="1">
              <a:buNone/>
              <a:defRPr kumimoji="0" lang="es-ES" sz="900"/>
            </a:lvl8pPr>
            <a:lvl9pPr marL="3657600" indent="0" eaLnBrk="1" latinLnBrk="0" hangingPunct="1">
              <a:buNone/>
              <a:defRPr kumimoji="0" lang="es-ES" sz="9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13/02/2017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1396" y="1828800"/>
            <a:ext cx="8411288" cy="914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eaLnBrk="1" latinLnBrk="0" hangingPunct="1"/>
            <a:r>
              <a:rPr kumimoji="0" lang="es-ES_tradnl" smtClean="0"/>
              <a:t>Clic para editar título</a:t>
            </a:r>
            <a:endParaRPr kumimoji="0"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397" y="2743200"/>
            <a:ext cx="8412287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 </a:t>
            </a:r>
          </a:p>
          <a:p>
            <a:pPr lvl="2" eaLnBrk="1" latinLnBrk="0" hangingPunct="1"/>
            <a:r>
              <a:rPr kumimoji="0" lang="en-US" dirty="0" smtClean="0"/>
              <a:t>Second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29400" y="63404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kumimoji="0" lang="es-ES" sz="1000" b="1" i="0" kern="1200" smtClean="0">
                <a:solidFill>
                  <a:schemeClr val="tx2"/>
                </a:solidFill>
                <a:latin typeface="Open Sans Semibold"/>
                <a:ea typeface="+mn-ea"/>
                <a:cs typeface="Open Sans"/>
              </a:defRPr>
            </a:lvl1pPr>
          </a:lstStyle>
          <a:p>
            <a:fld id="{757B281C-5159-4971-8228-52B9A72E9ED2}" type="datetimeFigureOut">
              <a:rPr lang="es-ES" smtClean="0"/>
              <a:pPr/>
              <a:t>13/02/2017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9630" y="3810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latinLnBrk="0" hangingPunct="1">
              <a:defRPr kumimoji="0" lang="es-ES" sz="1200" b="1" i="0">
                <a:solidFill>
                  <a:schemeClr val="tx2"/>
                </a:solidFill>
                <a:latin typeface="Open Sans Semibold"/>
              </a:defRPr>
            </a:lvl1pPr>
          </a:lstStyle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29400" y="396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latinLnBrk="0" hangingPunct="1">
              <a:defRPr kumimoji="0" lang="es-ES" sz="1000" b="1" i="0">
                <a:solidFill>
                  <a:schemeClr val="tx2"/>
                </a:solidFill>
                <a:latin typeface="Open Sans Semibold"/>
                <a:cs typeface="Open Sans"/>
              </a:defRPr>
            </a:lvl1pPr>
          </a:lstStyle>
          <a:p>
            <a:fld id="{33D6E5A2-EC83-451F-A719-9AC1370DD5CF}" type="slidenum">
              <a:rPr lang="es-ES" smtClean="0"/>
              <a:pPr/>
              <a:t>‹Nº›</a:t>
            </a:fld>
            <a:endParaRPr lang="es-ES" dirty="0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7"/>
          <a:srcRect t="76752"/>
          <a:stretch/>
        </p:blipFill>
        <p:spPr>
          <a:xfrm>
            <a:off x="457200" y="6453720"/>
            <a:ext cx="1752600" cy="13143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 userDrawn="1"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81" y="381000"/>
            <a:ext cx="2645664" cy="122529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65" r:id="rId4"/>
    <p:sldLayoutId id="2147483652" r:id="rId5"/>
    <p:sldLayoutId id="2147483664" r:id="rId6"/>
    <p:sldLayoutId id="2147483653" r:id="rId7"/>
    <p:sldLayoutId id="2147483656" r:id="rId8"/>
    <p:sldLayoutId id="2147483657" r:id="rId9"/>
    <p:sldLayoutId id="2147483658" r:id="rId10"/>
    <p:sldLayoutId id="2147483659" r:id="rId11"/>
    <p:sldLayoutId id="2147483654" r:id="rId12"/>
    <p:sldLayoutId id="2147483655" r:id="rId13"/>
    <p:sldLayoutId id="2147483663" r:id="rId14"/>
    <p:sldLayoutId id="2147483666" r:id="rId15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kumimoji="0" lang="es-ES" sz="2600" b="1" i="0" kern="1200">
          <a:solidFill>
            <a:schemeClr val="tx2"/>
          </a:solidFill>
          <a:latin typeface="Open Sans Semibold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kumimoji="0" lang="es-ES" sz="2400" kern="1200">
          <a:solidFill>
            <a:schemeClr val="tx1"/>
          </a:solidFill>
          <a:latin typeface="Open Sans"/>
          <a:ea typeface="+mn-ea"/>
          <a:cs typeface="+mn-cs"/>
        </a:defRPr>
      </a:lvl1pPr>
      <a:lvl2pPr marL="457200" indent="0" algn="l" defTabSz="914400" rtl="0" eaLnBrk="1" latinLnBrk="0" hangingPunct="1">
        <a:spcBef>
          <a:spcPct val="20000"/>
        </a:spcBef>
        <a:buFont typeface="Arial" pitchFamily="34" charset="0"/>
        <a:buNone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2pPr>
      <a:lvl3pPr marL="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3pPr>
      <a:lvl4pPr marL="4680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es-ES"/>
      </a:defPPr>
      <a:lvl1pPr marL="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err="1" smtClean="0"/>
              <a:t>Eixo</a:t>
            </a:r>
            <a:r>
              <a:rPr lang="es-ES" dirty="0" smtClean="0"/>
              <a:t> </a:t>
            </a:r>
            <a:r>
              <a:rPr lang="es-ES" dirty="0" err="1" smtClean="0"/>
              <a:t>prioritário</a:t>
            </a:r>
            <a:r>
              <a:rPr lang="es-ES" dirty="0" smtClean="0"/>
              <a:t> </a:t>
            </a:r>
            <a:r>
              <a:rPr lang="es-ES" dirty="0" smtClean="0"/>
              <a:t>1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81000" y="3810000"/>
            <a:ext cx="4772528" cy="990600"/>
          </a:xfrm>
        </p:spPr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208849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vertical 3"/>
          <p:cNvSpPr>
            <a:spLocks noGrp="1"/>
          </p:cNvSpPr>
          <p:nvPr>
            <p:ph type="body" orient="vert" idx="1"/>
          </p:nvPr>
        </p:nvSpPr>
        <p:spPr>
          <a:xfrm rot="16200000">
            <a:off x="2957151" y="366666"/>
            <a:ext cx="3194755" cy="8416311"/>
          </a:xfrm>
        </p:spPr>
        <p:txBody>
          <a:bodyPr/>
          <a:lstStyle/>
          <a:p>
            <a:r>
              <a:rPr lang="pt-BR" dirty="0"/>
              <a:t>Pela necessidade de corrigir os desequilíbrios no investimento em investigação e desenvolvimento nas regiões do sudoeste de Europa e reforçar as redes nos setores de excelência.</a:t>
            </a:r>
            <a:endParaRPr lang="es-E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Porqué</a:t>
            </a:r>
            <a:r>
              <a:rPr lang="es-ES" dirty="0" smtClean="0"/>
              <a:t>?</a:t>
            </a:r>
            <a:endParaRPr lang="es-ES" dirty="0"/>
          </a:p>
        </p:txBody>
      </p:sp>
      <p:sp>
        <p:nvSpPr>
          <p:cNvPr id="6" name="Rectángulo redondeado 5"/>
          <p:cNvSpPr/>
          <p:nvPr/>
        </p:nvSpPr>
        <p:spPr>
          <a:xfrm>
            <a:off x="5105400" y="533400"/>
            <a:ext cx="3200400" cy="908757"/>
          </a:xfrm>
          <a:prstGeom prst="roundRect">
            <a:avLst/>
          </a:prstGeom>
          <a:solidFill>
            <a:schemeClr val="bg1"/>
          </a:solidFill>
          <a:ln>
            <a:solidFill>
              <a:srgbClr val="FDC6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err="1" smtClean="0">
                <a:solidFill>
                  <a:srgbClr val="FDC608"/>
                </a:solidFill>
              </a:rPr>
              <a:t>Secção</a:t>
            </a:r>
            <a:r>
              <a:rPr lang="es-ES" b="1" dirty="0" smtClean="0">
                <a:solidFill>
                  <a:srgbClr val="FDC608"/>
                </a:solidFill>
              </a:rPr>
              <a:t> </a:t>
            </a:r>
            <a:r>
              <a:rPr lang="es-ES" b="1" dirty="0">
                <a:solidFill>
                  <a:srgbClr val="FDC608"/>
                </a:solidFill>
              </a:rPr>
              <a:t>1</a:t>
            </a:r>
            <a:r>
              <a:rPr lang="es-ES" b="1" dirty="0" smtClean="0">
                <a:solidFill>
                  <a:srgbClr val="FDC608"/>
                </a:solidFill>
              </a:rPr>
              <a:t> </a:t>
            </a:r>
            <a:r>
              <a:rPr lang="es-ES" b="1" dirty="0" smtClean="0">
                <a:solidFill>
                  <a:srgbClr val="FDC608"/>
                </a:solidFill>
              </a:rPr>
              <a:t>do </a:t>
            </a:r>
            <a:r>
              <a:rPr lang="es-ES" b="1" dirty="0" smtClean="0">
                <a:solidFill>
                  <a:srgbClr val="FDC608"/>
                </a:solidFill>
              </a:rPr>
              <a:t>Programa de </a:t>
            </a:r>
            <a:r>
              <a:rPr lang="es-ES" b="1" dirty="0" err="1" smtClean="0">
                <a:solidFill>
                  <a:srgbClr val="FDC608"/>
                </a:solidFill>
              </a:rPr>
              <a:t>Cooperação</a:t>
            </a:r>
            <a:r>
              <a:rPr lang="es-ES" b="1" dirty="0" smtClean="0">
                <a:solidFill>
                  <a:srgbClr val="FDC608"/>
                </a:solidFill>
              </a:rPr>
              <a:t> </a:t>
            </a:r>
            <a:r>
              <a:rPr lang="es-ES" b="1" dirty="0" smtClean="0">
                <a:solidFill>
                  <a:srgbClr val="FDC608"/>
                </a:solidFill>
              </a:rPr>
              <a:t>2014-2020</a:t>
            </a:r>
            <a:endParaRPr lang="es-ES" b="1" dirty="0">
              <a:solidFill>
                <a:srgbClr val="FDC6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70471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vertical 5"/>
          <p:cNvSpPr>
            <a:spLocks noGrp="1"/>
          </p:cNvSpPr>
          <p:nvPr>
            <p:ph type="body" orient="vert" idx="1"/>
          </p:nvPr>
        </p:nvSpPr>
        <p:spPr>
          <a:xfrm rot="16200000">
            <a:off x="5048516" y="2427552"/>
            <a:ext cx="2827866" cy="3916362"/>
          </a:xfrm>
        </p:spPr>
        <p:txBody>
          <a:bodyPr/>
          <a:lstStyle/>
          <a:p>
            <a:r>
              <a:rPr lang="es-ES" dirty="0" err="1" smtClean="0"/>
              <a:t>Orçamento</a:t>
            </a:r>
            <a:r>
              <a:rPr lang="es-ES" dirty="0" smtClean="0"/>
              <a:t> </a:t>
            </a:r>
            <a:r>
              <a:rPr lang="es-ES" dirty="0" err="1" smtClean="0"/>
              <a:t>primeira</a:t>
            </a:r>
            <a:r>
              <a:rPr lang="es-ES" dirty="0" smtClean="0"/>
              <a:t> </a:t>
            </a:r>
            <a:r>
              <a:rPr lang="es-ES" dirty="0" err="1" smtClean="0"/>
              <a:t>convocatória</a:t>
            </a:r>
            <a:r>
              <a:rPr lang="es-ES" dirty="0" smtClean="0"/>
              <a:t>: 15,8M€</a:t>
            </a:r>
          </a:p>
          <a:p>
            <a:endParaRPr lang="es-ES" dirty="0" smtClean="0"/>
          </a:p>
          <a:p>
            <a:r>
              <a:rPr lang="es-ES" dirty="0" err="1" smtClean="0"/>
              <a:t>Orçamento</a:t>
            </a:r>
            <a:r>
              <a:rPr lang="es-ES" dirty="0" smtClean="0"/>
              <a:t> </a:t>
            </a:r>
            <a:r>
              <a:rPr lang="es-ES" dirty="0" smtClean="0"/>
              <a:t>segunda </a:t>
            </a:r>
            <a:r>
              <a:rPr lang="es-ES" dirty="0" err="1" smtClean="0"/>
              <a:t>convocatória</a:t>
            </a:r>
            <a:r>
              <a:rPr lang="es-ES" dirty="0" smtClean="0"/>
              <a:t>: 16M€</a:t>
            </a:r>
            <a:endParaRPr lang="es-ES" dirty="0"/>
          </a:p>
        </p:txBody>
      </p:sp>
      <p:sp>
        <p:nvSpPr>
          <p:cNvPr id="3" name="Título 2"/>
          <p:cNvSpPr>
            <a:spLocks noGrp="1"/>
          </p:cNvSpPr>
          <p:nvPr>
            <p:ph type="title" idx="4294967295"/>
          </p:nvPr>
        </p:nvSpPr>
        <p:spPr>
          <a:xfrm>
            <a:off x="351368" y="1905000"/>
            <a:ext cx="8305800" cy="914400"/>
          </a:xfrm>
        </p:spPr>
        <p:txBody>
          <a:bodyPr>
            <a:normAutofit/>
          </a:bodyPr>
          <a:lstStyle/>
          <a:p>
            <a:pPr lvl="0" algn="ctr"/>
            <a:r>
              <a:rPr lang="pt-BR" sz="2400" dirty="0" smtClean="0"/>
              <a:t>PROMOVER AS CAPACIDADES DE INOVAÇÃO PARA UM </a:t>
            </a:r>
            <a:br>
              <a:rPr lang="pt-BR" sz="2400" dirty="0" smtClean="0"/>
            </a:br>
            <a:r>
              <a:rPr lang="pt-BR" sz="2400" dirty="0" smtClean="0"/>
              <a:t>CRESCIMENTO INTELIGENTE E SUSTENTÁVEL</a:t>
            </a:r>
            <a:endParaRPr lang="es-ES" sz="2400" dirty="0"/>
          </a:p>
        </p:txBody>
      </p:sp>
      <p:graphicFrame>
        <p:nvGraphicFramePr>
          <p:cNvPr id="5" name="Marcador de contenido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4357793"/>
              </p:ext>
            </p:extLst>
          </p:nvPr>
        </p:nvGraphicFramePr>
        <p:xfrm>
          <a:off x="609600" y="2743200"/>
          <a:ext cx="3696235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ángulo redondeado 7"/>
          <p:cNvSpPr/>
          <p:nvPr/>
        </p:nvSpPr>
        <p:spPr>
          <a:xfrm>
            <a:off x="5105400" y="533400"/>
            <a:ext cx="3200400" cy="908757"/>
          </a:xfrm>
          <a:prstGeom prst="roundRect">
            <a:avLst/>
          </a:prstGeom>
          <a:solidFill>
            <a:schemeClr val="bg1"/>
          </a:solidFill>
          <a:ln>
            <a:solidFill>
              <a:srgbClr val="FDC6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err="1" smtClean="0">
                <a:solidFill>
                  <a:srgbClr val="FDC608"/>
                </a:solidFill>
              </a:rPr>
              <a:t>Secção</a:t>
            </a:r>
            <a:r>
              <a:rPr lang="es-ES" b="1" dirty="0" smtClean="0">
                <a:solidFill>
                  <a:srgbClr val="FDC608"/>
                </a:solidFill>
              </a:rPr>
              <a:t> </a:t>
            </a:r>
            <a:r>
              <a:rPr lang="es-ES" b="1" dirty="0">
                <a:solidFill>
                  <a:srgbClr val="FDC608"/>
                </a:solidFill>
              </a:rPr>
              <a:t>1</a:t>
            </a:r>
            <a:r>
              <a:rPr lang="es-ES" b="1" dirty="0" smtClean="0">
                <a:solidFill>
                  <a:srgbClr val="FDC608"/>
                </a:solidFill>
              </a:rPr>
              <a:t> </a:t>
            </a:r>
            <a:r>
              <a:rPr lang="es-ES" b="1" dirty="0" smtClean="0">
                <a:solidFill>
                  <a:srgbClr val="FDC608"/>
                </a:solidFill>
              </a:rPr>
              <a:t>do </a:t>
            </a:r>
            <a:r>
              <a:rPr lang="es-ES" b="1" dirty="0" smtClean="0">
                <a:solidFill>
                  <a:srgbClr val="FDC608"/>
                </a:solidFill>
              </a:rPr>
              <a:t>Programa de </a:t>
            </a:r>
            <a:r>
              <a:rPr lang="es-ES" b="1" dirty="0" err="1" smtClean="0">
                <a:solidFill>
                  <a:srgbClr val="FDC608"/>
                </a:solidFill>
              </a:rPr>
              <a:t>Cooperação</a:t>
            </a:r>
            <a:r>
              <a:rPr lang="es-ES" b="1" dirty="0" smtClean="0">
                <a:solidFill>
                  <a:srgbClr val="FDC608"/>
                </a:solidFill>
              </a:rPr>
              <a:t> </a:t>
            </a:r>
            <a:r>
              <a:rPr lang="es-ES" b="1" dirty="0" smtClean="0">
                <a:solidFill>
                  <a:srgbClr val="FDC608"/>
                </a:solidFill>
              </a:rPr>
              <a:t>2014-2020</a:t>
            </a:r>
            <a:endParaRPr lang="es-ES" b="1" dirty="0">
              <a:solidFill>
                <a:srgbClr val="FDC6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44988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351396" y="1828800"/>
            <a:ext cx="8411288" cy="609600"/>
          </a:xfrm>
        </p:spPr>
        <p:txBody>
          <a:bodyPr/>
          <a:lstStyle/>
          <a:p>
            <a:r>
              <a:rPr lang="es-ES" dirty="0" smtClean="0"/>
              <a:t>Objetivos específicos – </a:t>
            </a:r>
            <a:r>
              <a:rPr lang="es-ES" dirty="0" err="1" smtClean="0"/>
              <a:t>Eixo</a:t>
            </a:r>
            <a:r>
              <a:rPr lang="es-ES" dirty="0" smtClean="0"/>
              <a:t> </a:t>
            </a:r>
            <a:r>
              <a:rPr lang="es-ES" dirty="0" err="1" smtClean="0"/>
              <a:t>prioritário</a:t>
            </a:r>
            <a:r>
              <a:rPr lang="es-ES" dirty="0" smtClean="0"/>
              <a:t> </a:t>
            </a:r>
            <a:r>
              <a:rPr lang="es-ES" dirty="0" smtClean="0"/>
              <a:t>1</a:t>
            </a:r>
            <a:endParaRPr lang="es-ES" dirty="0"/>
          </a:p>
        </p:txBody>
      </p:sp>
      <p:sp>
        <p:nvSpPr>
          <p:cNvPr id="4" name="Título 1"/>
          <p:cNvSpPr>
            <a:spLocks noGrp="1"/>
          </p:cNvSpPr>
          <p:nvPr/>
        </p:nvSpPr>
        <p:spPr>
          <a:xfrm>
            <a:off x="381447" y="2438400"/>
            <a:ext cx="7848153" cy="1283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 defTabSz="355600">
              <a:spcAft>
                <a:spcPct val="35000"/>
              </a:spcAft>
            </a:pPr>
            <a:r>
              <a:rPr lang="es-ES" sz="2400" dirty="0" smtClean="0">
                <a:solidFill>
                  <a:sysClr val="windowText" lastClr="0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OE1: </a:t>
            </a:r>
            <a:r>
              <a:rPr lang="pt-BR" sz="2400" dirty="0">
                <a:solidFill>
                  <a:sysClr val="windowText" lastClr="000000"/>
                </a:solidFill>
                <a:latin typeface="Calibri Light" panose="020F0302020204030204" pitchFamily="34" charset="0"/>
                <a:ea typeface="+mn-ea"/>
                <a:cs typeface="Arial" panose="020B0604020202020204" pitchFamily="34" charset="0"/>
              </a:rPr>
              <a:t>Fortalecer </a:t>
            </a:r>
            <a:r>
              <a:rPr lang="pt-BR" sz="2400" dirty="0">
                <a:solidFill>
                  <a:sysClr val="windowText" lastClr="000000"/>
                </a:solidFill>
                <a:latin typeface="Calibri Light" panose="020F0302020204030204" pitchFamily="34" charset="0"/>
                <a:ea typeface="+mn-ea"/>
                <a:cs typeface="Arial" panose="020B0604020202020204" pitchFamily="34" charset="0"/>
              </a:rPr>
              <a:t>o funcionamento em rede da investigação e inovação nos sectores específicos do </a:t>
            </a:r>
            <a:r>
              <a:rPr lang="pt-BR" sz="2400" dirty="0" err="1">
                <a:solidFill>
                  <a:sysClr val="windowText" lastClr="000000"/>
                </a:solidFill>
                <a:latin typeface="Calibri Light" panose="020F0302020204030204" pitchFamily="34" charset="0"/>
                <a:ea typeface="+mn-ea"/>
                <a:cs typeface="Arial" panose="020B0604020202020204" pitchFamily="34" charset="0"/>
              </a:rPr>
              <a:t>Sudoe</a:t>
            </a:r>
            <a:r>
              <a:rPr lang="pt-BR" sz="2400" dirty="0">
                <a:solidFill>
                  <a:sysClr val="windowText" lastClr="000000"/>
                </a:solidFill>
                <a:latin typeface="Calibri Light" panose="020F0302020204030204" pitchFamily="34" charset="0"/>
                <a:ea typeface="+mn-ea"/>
                <a:cs typeface="Arial" panose="020B0604020202020204" pitchFamily="34" charset="0"/>
              </a:rPr>
              <a:t>, a partir da especialização inteligente</a:t>
            </a:r>
            <a:endParaRPr lang="es-ES" sz="2400" dirty="0">
              <a:solidFill>
                <a:sysClr val="windowText" lastClr="000000"/>
              </a:solidFill>
              <a:latin typeface="Calibri Light" panose="020F03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CuadroTexto 2"/>
          <p:cNvSpPr txBox="1"/>
          <p:nvPr/>
        </p:nvSpPr>
        <p:spPr>
          <a:xfrm>
            <a:off x="417306" y="3916095"/>
            <a:ext cx="807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2400" dirty="0">
                <a:solidFill>
                  <a:sysClr val="windowText" lastClr="0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OE2: </a:t>
            </a:r>
            <a:r>
              <a:rPr lang="pt-BR" sz="2400" dirty="0">
                <a:solidFill>
                  <a:sysClr val="windowText" lastClr="0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Desenvolver a difusão da investigação de Tecnologias Facilitadoras Essenciais (TFE).</a:t>
            </a:r>
            <a:endParaRPr lang="fr-FR" sz="2400" dirty="0">
              <a:solidFill>
                <a:sysClr val="windowText" lastClr="00000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5105400" y="533400"/>
            <a:ext cx="3200400" cy="908757"/>
          </a:xfrm>
          <a:prstGeom prst="roundRect">
            <a:avLst/>
          </a:prstGeom>
          <a:solidFill>
            <a:schemeClr val="bg1"/>
          </a:solidFill>
          <a:ln>
            <a:solidFill>
              <a:srgbClr val="FDC6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rgbClr val="FDC608"/>
                </a:solidFill>
              </a:rPr>
              <a:t>Secção </a:t>
            </a:r>
            <a:r>
              <a:rPr lang="pt-BR" b="1" dirty="0" smtClean="0">
                <a:solidFill>
                  <a:srgbClr val="FDC608"/>
                </a:solidFill>
              </a:rPr>
              <a:t>2</a:t>
            </a:r>
            <a:r>
              <a:rPr lang="pt-BR" b="1" dirty="0" smtClean="0">
                <a:solidFill>
                  <a:srgbClr val="FDC608"/>
                </a:solidFill>
              </a:rPr>
              <a:t> do Programa de Cooperação 2014-2020</a:t>
            </a:r>
            <a:endParaRPr lang="pt-BR" b="1" dirty="0">
              <a:solidFill>
                <a:srgbClr val="FDC6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76661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392138138"/>
              </p:ext>
            </p:extLst>
          </p:nvPr>
        </p:nvGraphicFramePr>
        <p:xfrm>
          <a:off x="152400" y="2362199"/>
          <a:ext cx="8839200" cy="4283079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752600"/>
                <a:gridCol w="1066800"/>
                <a:gridCol w="1073092"/>
                <a:gridCol w="4946708"/>
              </a:tblGrid>
              <a:tr h="618074">
                <a:tc>
                  <a:txBody>
                    <a:bodyPr/>
                    <a:lstStyle/>
                    <a:p>
                      <a:pPr algn="ctr"/>
                      <a:r>
                        <a:rPr lang="pt-BR" sz="1600" noProof="0" dirty="0" smtClean="0"/>
                        <a:t>Indicadores</a:t>
                      </a:r>
                      <a:r>
                        <a:rPr lang="pt-BR" sz="1600" baseline="0" noProof="0" dirty="0" smtClean="0"/>
                        <a:t> de realização</a:t>
                      </a:r>
                      <a:endParaRPr lang="pt-BR" sz="1600" noProof="0" dirty="0"/>
                    </a:p>
                  </a:txBody>
                  <a:tcPr anchor="ctr">
                    <a:solidFill>
                      <a:srgbClr val="FDC60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noProof="0" dirty="0" smtClean="0"/>
                        <a:t>Objetivo 2018</a:t>
                      </a:r>
                      <a:endParaRPr lang="pt-BR" sz="1600" noProof="0" dirty="0"/>
                    </a:p>
                  </a:txBody>
                  <a:tcPr anchor="ctr">
                    <a:solidFill>
                      <a:srgbClr val="FDC60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noProof="0" dirty="0" smtClean="0"/>
                        <a:t>Objetivo 2023</a:t>
                      </a:r>
                      <a:endParaRPr lang="pt-BR" sz="1600" noProof="0" dirty="0"/>
                    </a:p>
                  </a:txBody>
                  <a:tcPr anchor="ctr">
                    <a:solidFill>
                      <a:srgbClr val="FDC60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noProof="0" dirty="0" smtClean="0"/>
                        <a:t>Esperam-se projetos que contribuam a:</a:t>
                      </a:r>
                      <a:endParaRPr lang="pt-BR" sz="1600" noProof="0" dirty="0"/>
                    </a:p>
                  </a:txBody>
                  <a:tcPr anchor="ctr">
                    <a:solidFill>
                      <a:srgbClr val="FDC608"/>
                    </a:solidFill>
                  </a:tcPr>
                </a:tc>
              </a:tr>
              <a:tr h="1902499">
                <a:tc>
                  <a:txBody>
                    <a:bodyPr/>
                    <a:lstStyle/>
                    <a:p>
                      <a:r>
                        <a:rPr lang="pt-BR" sz="1800" noProof="0" dirty="0" smtClean="0"/>
                        <a:t>Número de empresas</a:t>
                      </a:r>
                      <a:endParaRPr lang="pt-BR" sz="18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pt-BR" sz="18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99</a:t>
                      </a:r>
                      <a:endParaRPr kumimoji="0" lang="pt-BR" sz="1800" kern="1200" noProof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pt-BR" sz="18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300</a:t>
                      </a:r>
                      <a:endParaRPr kumimoji="0" lang="pt-BR" sz="180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pt-BR" sz="1700" noProof="0" dirty="0" smtClean="0">
                          <a:solidFill>
                            <a:schemeClr val="tx1"/>
                          </a:solidFill>
                        </a:rPr>
                        <a:t>Plataformas de colaboração.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pt-BR" sz="1700" noProof="0" dirty="0" smtClean="0">
                          <a:solidFill>
                            <a:schemeClr val="tx1"/>
                          </a:solidFill>
                        </a:rPr>
                        <a:t>Associações Europeias de Inovação.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pt-BR" sz="1700" noProof="0" dirty="0" smtClean="0">
                          <a:solidFill>
                            <a:schemeClr val="tx1"/>
                          </a:solidFill>
                        </a:rPr>
                        <a:t>Plataformas Tecnológicas Europeias.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pt-BR" sz="1700" noProof="0" dirty="0" smtClean="0">
                          <a:solidFill>
                            <a:schemeClr val="tx1"/>
                          </a:solidFill>
                        </a:rPr>
                        <a:t>Coordenação entre as estratégias regionais.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pt-BR" sz="1700" noProof="0" dirty="0" smtClean="0">
                          <a:solidFill>
                            <a:schemeClr val="tx1"/>
                          </a:solidFill>
                        </a:rPr>
                        <a:t>Transferência de tecnologia.</a:t>
                      </a:r>
                      <a:endParaRPr lang="pt-BR" sz="1700" noProof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1759814">
                <a:tc>
                  <a:txBody>
                    <a:bodyPr/>
                    <a:lstStyle/>
                    <a:p>
                      <a:r>
                        <a:rPr lang="pt-BR" sz="1800" noProof="0" dirty="0" smtClean="0"/>
                        <a:t>Número de centros de investigação</a:t>
                      </a:r>
                      <a:endParaRPr lang="pt-BR" sz="1800" noProof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pt-BR" sz="18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99</a:t>
                      </a:r>
                      <a:endParaRPr kumimoji="0" lang="pt-BR" sz="180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pt-BR" sz="18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300</a:t>
                      </a:r>
                      <a:endParaRPr kumimoji="0" lang="pt-BR" sz="180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lvl="0" indent="-171450" algn="just" defTabSz="3556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kumimoji="0" lang="pt-BR" sz="17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Consolidação de cadeias de valor no âmbito dos TFE.</a:t>
                      </a:r>
                    </a:p>
                    <a:p>
                      <a:pPr marL="171450" lvl="0" indent="-171450" algn="just" defTabSz="3556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kumimoji="0" lang="pt-BR" sz="17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Desenvolvimento de ações piloto  em TFE.</a:t>
                      </a:r>
                    </a:p>
                    <a:p>
                      <a:pPr marL="171450" lvl="0" indent="-171450" algn="just" defTabSz="3556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kumimoji="0" lang="pt-BR" sz="17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Difusão de tecnologias TFE.</a:t>
                      </a:r>
                    </a:p>
                    <a:p>
                      <a:pPr marL="171450" lvl="0" indent="-171450" algn="just" defTabSz="3556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kumimoji="0" lang="pt-BR" sz="17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Inovação para a melhoria da proteção do ambiente.</a:t>
                      </a:r>
                      <a:endParaRPr kumimoji="0" lang="pt-BR" sz="1700" kern="1200" noProof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304800" y="1600200"/>
            <a:ext cx="8411288" cy="914400"/>
          </a:xfrm>
        </p:spPr>
        <p:txBody>
          <a:bodyPr/>
          <a:lstStyle/>
          <a:p>
            <a:r>
              <a:rPr lang="pt-BR" dirty="0" smtClean="0"/>
              <a:t>Indicadores de Realização</a:t>
            </a:r>
            <a:endParaRPr lang="pt-BR" dirty="0"/>
          </a:p>
        </p:txBody>
      </p:sp>
      <p:sp>
        <p:nvSpPr>
          <p:cNvPr id="6" name="Rectángulo redondeado 5"/>
          <p:cNvSpPr/>
          <p:nvPr/>
        </p:nvSpPr>
        <p:spPr>
          <a:xfrm>
            <a:off x="5105400" y="533400"/>
            <a:ext cx="3200400" cy="908757"/>
          </a:xfrm>
          <a:prstGeom prst="roundRect">
            <a:avLst/>
          </a:prstGeom>
          <a:solidFill>
            <a:schemeClr val="bg1"/>
          </a:solidFill>
          <a:ln>
            <a:solidFill>
              <a:srgbClr val="FDC6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rgbClr val="FDC608"/>
                </a:solidFill>
              </a:rPr>
              <a:t>Secção </a:t>
            </a:r>
            <a:r>
              <a:rPr lang="pt-BR" b="1" dirty="0" smtClean="0">
                <a:solidFill>
                  <a:srgbClr val="FDC608"/>
                </a:solidFill>
              </a:rPr>
              <a:t>2</a:t>
            </a:r>
            <a:r>
              <a:rPr lang="pt-BR" b="1" dirty="0" smtClean="0">
                <a:solidFill>
                  <a:srgbClr val="FDC608"/>
                </a:solidFill>
              </a:rPr>
              <a:t> do Programa de Cooperação 2014-2020</a:t>
            </a:r>
            <a:endParaRPr lang="pt-BR" b="1" dirty="0">
              <a:solidFill>
                <a:srgbClr val="FDC6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91219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vertical 3"/>
          <p:cNvSpPr>
            <a:spLocks noGrp="1"/>
          </p:cNvSpPr>
          <p:nvPr>
            <p:ph type="body" orient="vert" idx="1"/>
          </p:nvPr>
        </p:nvSpPr>
        <p:spPr>
          <a:xfrm rot="16200000">
            <a:off x="2878289" y="-17316"/>
            <a:ext cx="3505200" cy="8569029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dirty="0" smtClean="0"/>
              <a:t>Programa FEADER:  Atividades locais.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dirty="0" smtClean="0"/>
              <a:t>FEDER Regional:  Atividades locais.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dirty="0" smtClean="0"/>
              <a:t>Uma fonte de financiamento para atividades habituais das entidades.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dirty="0" smtClean="0"/>
              <a:t>Um Programa gerido diretamente pela 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dirty="0" smtClean="0"/>
              <a:t>Um Programa de financiamento meramente de investigação e/ou científico.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 Programa </a:t>
            </a:r>
            <a:r>
              <a:rPr lang="es-ES" dirty="0" err="1" smtClean="0"/>
              <a:t>Sudoe</a:t>
            </a:r>
            <a:r>
              <a:rPr lang="es-ES" dirty="0" smtClean="0"/>
              <a:t> </a:t>
            </a:r>
            <a:r>
              <a:rPr lang="es-ES" dirty="0" err="1" smtClean="0"/>
              <a:t>não</a:t>
            </a:r>
            <a:r>
              <a:rPr lang="es-ES" dirty="0" smtClean="0"/>
              <a:t> é: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0434835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467" y="2209800"/>
            <a:ext cx="2973866" cy="3981621"/>
          </a:xfr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52400" y="1600200"/>
            <a:ext cx="8839200" cy="685799"/>
          </a:xfrm>
        </p:spPr>
        <p:txBody>
          <a:bodyPr>
            <a:normAutofit/>
          </a:bodyPr>
          <a:lstStyle/>
          <a:p>
            <a:r>
              <a:rPr lang="es-ES" dirty="0" smtClean="0"/>
              <a:t>O P</a:t>
            </a:r>
            <a:r>
              <a:rPr lang="es-ES" dirty="0" smtClean="0"/>
              <a:t>rograma </a:t>
            </a:r>
            <a:r>
              <a:rPr lang="es-ES" dirty="0" err="1" smtClean="0"/>
              <a:t>Sudoe</a:t>
            </a:r>
            <a:r>
              <a:rPr lang="es-ES" dirty="0" smtClean="0"/>
              <a:t> </a:t>
            </a:r>
            <a:r>
              <a:rPr lang="es-ES" dirty="0" smtClean="0"/>
              <a:t>é o </a:t>
            </a:r>
            <a:r>
              <a:rPr lang="es-ES" dirty="0" err="1" smtClean="0"/>
              <a:t>adequado</a:t>
            </a:r>
            <a:r>
              <a:rPr lang="es-ES" dirty="0" smtClean="0"/>
              <a:t> </a:t>
            </a:r>
            <a:r>
              <a:rPr lang="es-ES" dirty="0" smtClean="0"/>
              <a:t>para </a:t>
            </a:r>
            <a:r>
              <a:rPr lang="es-ES" dirty="0" smtClean="0"/>
              <a:t>o </a:t>
            </a:r>
            <a:r>
              <a:rPr lang="es-ES" dirty="0" err="1" smtClean="0"/>
              <a:t>seu</a:t>
            </a:r>
            <a:r>
              <a:rPr lang="es-ES" dirty="0" smtClean="0"/>
              <a:t> </a:t>
            </a:r>
            <a:r>
              <a:rPr lang="es-ES" dirty="0" err="1" smtClean="0"/>
              <a:t>projeto</a:t>
            </a:r>
            <a:r>
              <a:rPr lang="es-ES" dirty="0" smtClean="0"/>
              <a:t>?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637570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457200" y="2895600"/>
            <a:ext cx="8411288" cy="533400"/>
          </a:xfrm>
        </p:spPr>
        <p:txBody>
          <a:bodyPr>
            <a:normAutofit/>
          </a:bodyPr>
          <a:lstStyle/>
          <a:p>
            <a:r>
              <a:rPr lang="es-ES" dirty="0" err="1" smtClean="0"/>
              <a:t>Obrigado</a:t>
            </a:r>
            <a:r>
              <a:rPr lang="es-ES" dirty="0" smtClean="0"/>
              <a:t> pela </a:t>
            </a:r>
            <a:r>
              <a:rPr lang="es-ES" dirty="0" err="1" smtClean="0"/>
              <a:t>sua</a:t>
            </a:r>
            <a:r>
              <a:rPr lang="es-ES" dirty="0" smtClean="0"/>
              <a:t> </a:t>
            </a:r>
            <a:r>
              <a:rPr lang="es-ES" dirty="0" err="1" smtClean="0"/>
              <a:t>atenção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7071206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_Sudoe3">
  <a:themeElements>
    <a:clrScheme name="Sudoe">
      <a:dk1>
        <a:sysClr val="windowText" lastClr="000000"/>
      </a:dk1>
      <a:lt1>
        <a:sysClr val="window" lastClr="FFFFFF"/>
      </a:lt1>
      <a:dk2>
        <a:srgbClr val="002087"/>
      </a:dk2>
      <a:lt2>
        <a:srgbClr val="EEECE1"/>
      </a:lt2>
      <a:accent1>
        <a:srgbClr val="FCBC0D"/>
      </a:accent1>
      <a:accent2>
        <a:srgbClr val="198A4E"/>
      </a:accent2>
      <a:accent3>
        <a:srgbClr val="DA2750"/>
      </a:accent3>
      <a:accent4>
        <a:srgbClr val="88B91A"/>
      </a:accent4>
      <a:accent5>
        <a:srgbClr val="1FABC4"/>
      </a:accent5>
      <a:accent6>
        <a:srgbClr val="B24B1B"/>
      </a:accent6>
      <a:hlink>
        <a:srgbClr val="002087"/>
      </a:hlink>
      <a:folHlink>
        <a:srgbClr val="8E9CDF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Presentación_Sudoe3.potx</Template>
  <TotalTime>0</TotalTime>
  <Words>281</Words>
  <Application>Microsoft Office PowerPoint</Application>
  <PresentationFormat>Presentación en pantalla (4:3)</PresentationFormat>
  <Paragraphs>49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Open Sans</vt:lpstr>
      <vt:lpstr>Open Sans Semibold</vt:lpstr>
      <vt:lpstr>Presentación_Sudoe3</vt:lpstr>
      <vt:lpstr>Eixo prioritário 1</vt:lpstr>
      <vt:lpstr>Porqué?</vt:lpstr>
      <vt:lpstr>PROMOVER AS CAPACIDADES DE INOVAÇÃO PARA UM  CRESCIMENTO INTELIGENTE E SUSTENTÁVEL</vt:lpstr>
      <vt:lpstr>Objetivos específicos – Eixo prioritário 1</vt:lpstr>
      <vt:lpstr>Indicadores de Realização</vt:lpstr>
      <vt:lpstr>O Programa Sudoe não é:</vt:lpstr>
      <vt:lpstr>O Programa Sudoe é o adequado para o seu projeto?</vt:lpstr>
      <vt:lpstr>Obrigado pela sua atenção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modified xsi:type="dcterms:W3CDTF">2017-02-13T18:11:50Z</dcterms:modified>
</cp:coreProperties>
</file>