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76" r:id="rId7"/>
    <p:sldId id="277" r:id="rId8"/>
    <p:sldId id="278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8C222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38" autoAdjust="0"/>
    <p:restoredTop sz="94434" autoAdjust="0"/>
  </p:normalViewPr>
  <p:slideViewPr>
    <p:cSldViewPr>
      <p:cViewPr varScale="1">
        <p:scale>
          <a:sx n="74" d="100"/>
          <a:sy n="74" d="100"/>
        </p:scale>
        <p:origin x="1032" y="72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Axe 6</a:t>
                    </a:r>
                    <a:r>
                      <a:rPr lang="en-US" baseline="0" dirty="0" smtClean="0"/>
                      <a:t>; </a:t>
                    </a:r>
                    <a:fld id="{36306D89-FD4D-4974-8FE3-037DFBC9F78B}" type="VALUE">
                      <a:rPr lang="en-US" baseline="0"/>
                      <a:pPr/>
                      <a:t>[VALOR]</a:t>
                    </a:fld>
                    <a:endParaRPr lang="en-US" baseline="0" dirty="0" smtClean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Axe 1</c:v>
                </c:pt>
                <c:pt idx="1">
                  <c:v>Axe 2</c:v>
                </c:pt>
                <c:pt idx="2">
                  <c:v>Axe 3</c:v>
                </c:pt>
                <c:pt idx="3">
                  <c:v>Axe 4</c:v>
                </c:pt>
                <c:pt idx="4">
                  <c:v>Axe 5</c:v>
                </c:pt>
                <c:pt idx="5">
                  <c:v>Eje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14/02/2017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 dirty="0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Axe</a:t>
            </a:r>
            <a:r>
              <a:rPr lang="es-ES" dirty="0" smtClean="0"/>
              <a:t> </a:t>
            </a:r>
            <a:r>
              <a:rPr lang="es-ES" dirty="0" err="1" smtClean="0"/>
              <a:t>prioritaire</a:t>
            </a:r>
            <a:r>
              <a:rPr lang="es-ES" dirty="0" smtClean="0"/>
              <a:t> 5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fr-FR" dirty="0" smtClean="0"/>
              <a:t>L’espace Sudoe se caractérise par </a:t>
            </a:r>
            <a:r>
              <a:rPr lang="fr-FR" dirty="0" smtClean="0"/>
              <a:t>un caractère rural marqué, </a:t>
            </a:r>
            <a:r>
              <a:rPr lang="fr-FR" dirty="0" smtClean="0"/>
              <a:t>une grande biodiversité et un patrimoine naturel et culturel très </a:t>
            </a:r>
            <a:r>
              <a:rPr lang="fr-FR" dirty="0" smtClean="0"/>
              <a:t>riches </a:t>
            </a:r>
            <a:r>
              <a:rPr lang="fr-FR" dirty="0" smtClean="0"/>
              <a:t>qui ont besoin d’être protégés et mis en valeur pour contribuer au développement durable. 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Pourquoi?</a:t>
            </a:r>
            <a:endParaRPr lang="fr-FR" dirty="0"/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98C222"/>
                </a:solidFill>
                <a:latin typeface="Open Sans" panose="020B0606030504020204" pitchFamily="34" charset="0"/>
              </a:rPr>
              <a:t>Section 1 du programme de coopération 2014-2020</a:t>
            </a:r>
            <a:endParaRPr lang="fr-FR" b="1" dirty="0">
              <a:solidFill>
                <a:srgbClr val="98C222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/>
          <a:lstStyle/>
          <a:p>
            <a:r>
              <a:rPr lang="fr-FR" dirty="0" smtClean="0"/>
              <a:t>Budget premier appel à projets : 8,6M€</a:t>
            </a:r>
          </a:p>
          <a:p>
            <a:endParaRPr lang="fr-FR" dirty="0" smtClean="0"/>
          </a:p>
          <a:p>
            <a:r>
              <a:rPr lang="fr-FR" dirty="0" smtClean="0"/>
              <a:t>Budget second appel à projets : : 9M€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fr-FR" sz="2400" dirty="0"/>
              <a:t>Protéger l'environnement et promouvoir l'efficacité des ressources</a:t>
            </a:r>
            <a:endParaRPr lang="es-ES" sz="2400" dirty="0"/>
          </a:p>
        </p:txBody>
      </p:sp>
      <p:graphicFrame>
        <p:nvGraphicFramePr>
          <p:cNvPr id="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357719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ángulo redondeado 7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98C222"/>
                </a:solidFill>
                <a:latin typeface="Open Sans" panose="020B0606030504020204" pitchFamily="34" charset="0"/>
              </a:rPr>
              <a:t>Section 1 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>
            <a:normAutofit/>
          </a:bodyPr>
          <a:lstStyle/>
          <a:p>
            <a:r>
              <a:rPr lang="fr-FR" dirty="0" smtClean="0"/>
              <a:t>Objectifs spécifiques – axe prioritaire 5</a:t>
            </a:r>
            <a:endParaRPr lang="fr-FR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743200"/>
            <a:ext cx="7848153" cy="9787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5600">
              <a:spcAft>
                <a:spcPct val="35000"/>
              </a:spcAft>
            </a:pP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OS1 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: </a:t>
            </a:r>
            <a:r>
              <a:rPr lang="fr-F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Améliorer les méthodes de gestion du patrimoine naturel et culturel commun par la mise en réseau et l’expérimentation conjointe 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381447" y="3886200"/>
            <a:ext cx="807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Open Sans" panose="020B0606030504020204" pitchFamily="34" charset="0"/>
              </a:rPr>
              <a:t>OS2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Open Sans" panose="020B0606030504020204" pitchFamily="34" charset="0"/>
              </a:rPr>
              <a:t>: </a:t>
            </a:r>
            <a:r>
              <a:rPr lang="fr-F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Open Sans" panose="020B0606030504020204" pitchFamily="34" charset="0"/>
              </a:rPr>
              <a:t>Renforcer la coopération des gestionnaires d’espaces naturels du </a:t>
            </a:r>
            <a:r>
              <a:rPr lang="fr-FR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Open Sans" panose="020B0606030504020204" pitchFamily="34" charset="0"/>
              </a:rPr>
              <a:t>Sudoe </a:t>
            </a:r>
            <a:r>
              <a:rPr lang="fr-FR" sz="2400" dirty="0">
                <a:solidFill>
                  <a:sysClr val="windowText" lastClr="000000"/>
                </a:solidFill>
                <a:latin typeface="Calibri Light" panose="020F0302020204030204" pitchFamily="34" charset="0"/>
                <a:ea typeface="+mj-ea"/>
                <a:cs typeface="Open Sans" panose="020B0606030504020204" pitchFamily="34" charset="0"/>
              </a:rPr>
              <a:t>par le développement et la mise en œuvre de méthodes conjointes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98C222"/>
                </a:solidFill>
                <a:latin typeface="Open Sans" panose="020B0606030504020204" pitchFamily="34" charset="0"/>
              </a:rPr>
              <a:t>Section </a:t>
            </a:r>
            <a:r>
              <a:rPr lang="fr-FR" b="1" dirty="0" smtClean="0">
                <a:solidFill>
                  <a:srgbClr val="98C222"/>
                </a:solidFill>
                <a:latin typeface="Open Sans" panose="020B0606030504020204" pitchFamily="34" charset="0"/>
              </a:rPr>
              <a:t>2 </a:t>
            </a:r>
            <a:r>
              <a:rPr lang="fr-FR" b="1" dirty="0">
                <a:solidFill>
                  <a:srgbClr val="98C222"/>
                </a:solidFill>
                <a:latin typeface="Open Sans" panose="020B0606030504020204" pitchFamily="34" charset="0"/>
              </a:rPr>
              <a:t>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9516525"/>
              </p:ext>
            </p:extLst>
          </p:nvPr>
        </p:nvGraphicFramePr>
        <p:xfrm>
          <a:off x="381000" y="2514600"/>
          <a:ext cx="8305800" cy="417576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81200"/>
                <a:gridCol w="838200"/>
                <a:gridCol w="838200"/>
                <a:gridCol w="46482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Indicateurs de réalisation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Objectif 2018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Valeur cible 2023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Projets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espérés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98C222"/>
                    </a:solidFill>
                  </a:tcPr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Nombre de sites soutenus/valorisés 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15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50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Encouragement de stratégies de développement durable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Amélioration de la connaissance du patrimoine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Promotion du patrimoine 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Valorisation économique des produits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Sudoe </a:t>
                      </a:r>
                      <a:endParaRPr lang="fr-FR" sz="1600" noProof="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</a:tr>
              <a:tr h="979955">
                <a:tc>
                  <a:txBody>
                    <a:bodyPr/>
                    <a:lstStyle/>
                    <a:p>
                      <a:pPr algn="l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Nombre d’outils et modèles développés 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4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Stratégies conjointes de protection et restauration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Amélioration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des connaissances. </a:t>
                      </a: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Création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d’outils de travail.</a:t>
                      </a:r>
                      <a:endParaRPr lang="fr-FR" sz="1600" noProof="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Projets pilote.</a:t>
                      </a:r>
                    </a:p>
                    <a:p>
                      <a:pPr algn="l"/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533400"/>
          </a:xfrm>
        </p:spPr>
        <p:txBody>
          <a:bodyPr/>
          <a:lstStyle/>
          <a:p>
            <a:r>
              <a:rPr lang="fr-FR" dirty="0" smtClean="0"/>
              <a:t>Indicateurs de réalisation </a:t>
            </a:r>
            <a:endParaRPr lang="fr-FR" dirty="0"/>
          </a:p>
        </p:txBody>
      </p:sp>
      <p:sp>
        <p:nvSpPr>
          <p:cNvPr id="5" name="Rectángulo redondeado 4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98C2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98C222"/>
                </a:solidFill>
                <a:latin typeface="Open Sans" panose="020B0606030504020204" pitchFamily="34" charset="0"/>
              </a:rPr>
              <a:t>Section 2 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FEADER:  activités locales.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Le FEDER régional:  activités locales.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Une source de financement pour les activités habituelles des entités.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géré directement par la Commission européenne.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de financement de l’excellence de la recherche et/ou scientifique.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programme Sudoe n’est pas: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013776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>
            <a:normAutofit/>
          </a:bodyPr>
          <a:lstStyle/>
          <a:p>
            <a:r>
              <a:rPr lang="fr-FR" sz="2000" dirty="0" smtClean="0"/>
              <a:t>Le programme Sudoe est-il le programme idoine pour votre projet?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345623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err="1" smtClean="0"/>
              <a:t>Merci</a:t>
            </a:r>
            <a:r>
              <a:rPr lang="es-ES" dirty="0" smtClean="0"/>
              <a:t> de </a:t>
            </a:r>
            <a:r>
              <a:rPr lang="es-ES" dirty="0" err="1" smtClean="0"/>
              <a:t>votre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80584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292</Words>
  <Application>Microsoft Office PowerPoint</Application>
  <PresentationFormat>Presentación en pantalla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Axe prioritaire 5</vt:lpstr>
      <vt:lpstr>Pourquoi?</vt:lpstr>
      <vt:lpstr>Protéger l'environnement et promouvoir l'efficacité des ressources</vt:lpstr>
      <vt:lpstr>Objectifs spécifiques – axe prioritaire 5</vt:lpstr>
      <vt:lpstr>Indicateurs de réalisation </vt:lpstr>
      <vt:lpstr>Le programme Sudoe n’est pas: </vt:lpstr>
      <vt:lpstr>Le programme Sudoe est-il le programme idoine pour votre projet? </vt:lpstr>
      <vt:lpstr>Merci de votre attention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2017-02-14T07:22:24Z</dcterms:modified>
</cp:coreProperties>
</file>